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41" r:id="rId8"/>
    <p:sldId id="332" r:id="rId9"/>
    <p:sldId id="342" r:id="rId10"/>
    <p:sldId id="298" r:id="rId11"/>
    <p:sldId id="262" r:id="rId12"/>
    <p:sldId id="263" r:id="rId13"/>
    <p:sldId id="299" r:id="rId14"/>
    <p:sldId id="302" r:id="rId15"/>
    <p:sldId id="264" r:id="rId16"/>
    <p:sldId id="266" r:id="rId17"/>
    <p:sldId id="333" r:id="rId18"/>
    <p:sldId id="334" r:id="rId19"/>
    <p:sldId id="335" r:id="rId20"/>
    <p:sldId id="265" r:id="rId21"/>
    <p:sldId id="276" r:id="rId22"/>
    <p:sldId id="336" r:id="rId23"/>
    <p:sldId id="303" r:id="rId24"/>
    <p:sldId id="337" r:id="rId25"/>
    <p:sldId id="338" r:id="rId26"/>
    <p:sldId id="277" r:id="rId27"/>
    <p:sldId id="284" r:id="rId28"/>
    <p:sldId id="269" r:id="rId29"/>
    <p:sldId id="304" r:id="rId30"/>
    <p:sldId id="305" r:id="rId31"/>
    <p:sldId id="307" r:id="rId32"/>
    <p:sldId id="343" r:id="rId33"/>
    <p:sldId id="344" r:id="rId34"/>
    <p:sldId id="270" r:id="rId35"/>
    <p:sldId id="309" r:id="rId36"/>
    <p:sldId id="310" r:id="rId37"/>
    <p:sldId id="345" r:id="rId38"/>
    <p:sldId id="346" r:id="rId39"/>
    <p:sldId id="347" r:id="rId40"/>
    <p:sldId id="348" r:id="rId41"/>
    <p:sldId id="349" r:id="rId42"/>
    <p:sldId id="350" r:id="rId43"/>
    <p:sldId id="351" r:id="rId44"/>
    <p:sldId id="294" r:id="rId45"/>
    <p:sldId id="296" r:id="rId46"/>
    <p:sldId id="352" r:id="rId47"/>
    <p:sldId id="318" r:id="rId48"/>
    <p:sldId id="319" r:id="rId49"/>
    <p:sldId id="321" r:id="rId50"/>
    <p:sldId id="322" r:id="rId51"/>
    <p:sldId id="323" r:id="rId52"/>
    <p:sldId id="324" r:id="rId53"/>
    <p:sldId id="288" r:id="rId54"/>
    <p:sldId id="289" r:id="rId55"/>
    <p:sldId id="320"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7" d="100"/>
          <a:sy n="67" d="100"/>
        </p:scale>
        <p:origin x="142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8" Type="http://schemas.openxmlformats.org/officeDocument/2006/relationships/hyperlink" Target="https://bibliocervo.blogspot.com/2016/06/" TargetMode="External"/><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hyperlink" Target="https://www.ilpfoundry.us/job/manager-global-government-satellite-affairs-2/" TargetMode="External"/><Relationship Id="rId1" Type="http://schemas.openxmlformats.org/officeDocument/2006/relationships/image" Target="../media/image5.png"/><Relationship Id="rId6" Type="http://schemas.openxmlformats.org/officeDocument/2006/relationships/image" Target="../media/image8.jpg"/><Relationship Id="rId5" Type="http://schemas.openxmlformats.org/officeDocument/2006/relationships/hyperlink" Target="https://recursospython.com/guias-y-manuales/json/" TargetMode="External"/><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8" Type="http://schemas.openxmlformats.org/officeDocument/2006/relationships/hyperlink" Target="https://bibliocervo.blogspot.com/2016/06/" TargetMode="External"/><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hyperlink" Target="https://www.ilpfoundry.us/job/manager-global-government-satellite-affairs-2/" TargetMode="External"/><Relationship Id="rId1" Type="http://schemas.openxmlformats.org/officeDocument/2006/relationships/image" Target="../media/image5.png"/><Relationship Id="rId6" Type="http://schemas.openxmlformats.org/officeDocument/2006/relationships/image" Target="../media/image8.jpg"/><Relationship Id="rId5" Type="http://schemas.openxmlformats.org/officeDocument/2006/relationships/hyperlink" Target="https://recursospython.com/guias-y-manuales/json/" TargetMode="External"/><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1E5F74-EDD8-4DBA-AF70-4213C1905F30}" type="doc">
      <dgm:prSet loTypeId="urn:microsoft.com/office/officeart/2005/8/layout/hList7" loCatId="process" qsTypeId="urn:microsoft.com/office/officeart/2005/8/quickstyle/simple1" qsCatId="simple" csTypeId="urn:microsoft.com/office/officeart/2005/8/colors/accent1_1" csCatId="accent1" phldr="1"/>
      <dgm:spPr/>
      <dgm:t>
        <a:bodyPr/>
        <a:lstStyle/>
        <a:p>
          <a:endParaRPr lang="en-US"/>
        </a:p>
      </dgm:t>
    </dgm:pt>
    <dgm:pt modelId="{2DA1A4B0-337A-42A2-99B7-9BF65F134648}">
      <dgm:prSet phldrT="[Texto]" custT="1"/>
      <dgm:spPr/>
      <dgm:t>
        <a:bodyPr/>
        <a:lstStyle/>
        <a:p>
          <a:r>
            <a:rPr lang="en-US" sz="1000" b="1" dirty="0"/>
            <a:t>API Usage</a:t>
          </a:r>
        </a:p>
      </dgm:t>
    </dgm:pt>
    <dgm:pt modelId="{6FBEB6D4-3A30-4EA4-BF91-6C8AB76099C4}" type="parTrans" cxnId="{75172952-7699-4C6A-8534-8ADA59041203}">
      <dgm:prSet/>
      <dgm:spPr/>
      <dgm:t>
        <a:bodyPr/>
        <a:lstStyle/>
        <a:p>
          <a:endParaRPr lang="en-US" sz="1000"/>
        </a:p>
      </dgm:t>
    </dgm:pt>
    <dgm:pt modelId="{92D33EBD-5505-4327-80DB-BC64A70033B5}" type="sibTrans" cxnId="{75172952-7699-4C6A-8534-8ADA59041203}">
      <dgm:prSet/>
      <dgm:spPr/>
      <dgm:t>
        <a:bodyPr/>
        <a:lstStyle/>
        <a:p>
          <a:endParaRPr lang="en-US" sz="1000"/>
        </a:p>
      </dgm:t>
    </dgm:pt>
    <dgm:pt modelId="{F890BA36-0C5B-4C2E-AD48-D90400D7F1DC}">
      <dgm:prSet phldrT="[Texto]" custT="1"/>
      <dgm:spPr/>
      <dgm:t>
        <a:bodyPr/>
        <a:lstStyle/>
        <a:p>
          <a:r>
            <a:rPr lang="es-ES" sz="1000" dirty="0"/>
            <a:t>Utilización de la API REST de SpaceX (api.spacexdata.com/v4/</a:t>
          </a:r>
          <a:r>
            <a:rPr lang="es-ES" sz="1000" dirty="0" err="1"/>
            <a:t>launches</a:t>
          </a:r>
          <a:r>
            <a:rPr lang="es-ES" sz="1000" dirty="0"/>
            <a:t>/</a:t>
          </a:r>
          <a:r>
            <a:rPr lang="es-ES" sz="1000" dirty="0" err="1"/>
            <a:t>past</a:t>
          </a:r>
          <a:r>
            <a:rPr lang="es-ES" sz="1000" dirty="0"/>
            <a:t>).</a:t>
          </a:r>
          <a:endParaRPr lang="en-US" sz="1000" dirty="0"/>
        </a:p>
      </dgm:t>
    </dgm:pt>
    <dgm:pt modelId="{A92B9BB2-95D7-4521-A86D-0AC89D47A560}" type="parTrans" cxnId="{486D4B1E-9279-4766-9A86-0DE859D5B5B5}">
      <dgm:prSet/>
      <dgm:spPr/>
      <dgm:t>
        <a:bodyPr/>
        <a:lstStyle/>
        <a:p>
          <a:endParaRPr lang="en-US" sz="1000"/>
        </a:p>
      </dgm:t>
    </dgm:pt>
    <dgm:pt modelId="{E03EF4A7-F89F-4B77-91B8-E4B4AF644C84}" type="sibTrans" cxnId="{486D4B1E-9279-4766-9A86-0DE859D5B5B5}">
      <dgm:prSet/>
      <dgm:spPr/>
      <dgm:t>
        <a:bodyPr/>
        <a:lstStyle/>
        <a:p>
          <a:endParaRPr lang="en-US" sz="1000"/>
        </a:p>
      </dgm:t>
    </dgm:pt>
    <dgm:pt modelId="{39A80450-E921-4F8E-AEB2-B75837848874}">
      <dgm:prSet phldrT="[Texto]" custT="1"/>
      <dgm:spPr/>
      <dgm:t>
        <a:bodyPr/>
        <a:lstStyle/>
        <a:p>
          <a:r>
            <a:rPr lang="es-ES" sz="1000" dirty="0"/>
            <a:t>Acceso a datos de lanzamientos pasados.</a:t>
          </a:r>
          <a:endParaRPr lang="en-US" sz="1000" dirty="0"/>
        </a:p>
      </dgm:t>
    </dgm:pt>
    <dgm:pt modelId="{0057987A-1CCF-44DA-9901-79D9A0FD9C62}" type="parTrans" cxnId="{B3EEF73A-F113-4744-AF4D-916989F952B8}">
      <dgm:prSet/>
      <dgm:spPr/>
      <dgm:t>
        <a:bodyPr/>
        <a:lstStyle/>
        <a:p>
          <a:endParaRPr lang="en-US" sz="1000"/>
        </a:p>
      </dgm:t>
    </dgm:pt>
    <dgm:pt modelId="{6F702E42-4238-4E5E-9ACE-3545EB47098D}" type="sibTrans" cxnId="{B3EEF73A-F113-4744-AF4D-916989F952B8}">
      <dgm:prSet/>
      <dgm:spPr/>
      <dgm:t>
        <a:bodyPr/>
        <a:lstStyle/>
        <a:p>
          <a:endParaRPr lang="en-US" sz="1000"/>
        </a:p>
      </dgm:t>
    </dgm:pt>
    <dgm:pt modelId="{0596438A-F4A8-4300-89E2-2FB8FCB34125}">
      <dgm:prSet phldrT="[Texto]" custT="1"/>
      <dgm:spPr/>
      <dgm:t>
        <a:bodyPr/>
        <a:lstStyle/>
        <a:p>
          <a:r>
            <a:rPr lang="en-US" sz="1000" b="1" dirty="0"/>
            <a:t>GET Request</a:t>
          </a:r>
        </a:p>
      </dgm:t>
    </dgm:pt>
    <dgm:pt modelId="{2E799F59-4D11-41EB-AB94-C77AD4437B03}" type="parTrans" cxnId="{5F51E291-C046-4EB5-ADB9-5227D0C67B08}">
      <dgm:prSet/>
      <dgm:spPr/>
      <dgm:t>
        <a:bodyPr/>
        <a:lstStyle/>
        <a:p>
          <a:endParaRPr lang="en-US" sz="1000"/>
        </a:p>
      </dgm:t>
    </dgm:pt>
    <dgm:pt modelId="{956E7CB0-BC9D-4F7F-AEBF-087384755255}" type="sibTrans" cxnId="{5F51E291-C046-4EB5-ADB9-5227D0C67B08}">
      <dgm:prSet/>
      <dgm:spPr/>
      <dgm:t>
        <a:bodyPr/>
        <a:lstStyle/>
        <a:p>
          <a:endParaRPr lang="en-US" sz="1000"/>
        </a:p>
      </dgm:t>
    </dgm:pt>
    <dgm:pt modelId="{1D7A637F-F794-4E0A-80C5-9CBBD7E417B2}">
      <dgm:prSet phldrT="[Texto]" custT="1"/>
      <dgm:spPr/>
      <dgm:t>
        <a:bodyPr/>
        <a:lstStyle/>
        <a:p>
          <a:r>
            <a:rPr lang="es-ES" sz="1000" dirty="0"/>
            <a:t>Solicitud GET para obtener datos</a:t>
          </a:r>
          <a:endParaRPr lang="en-US" sz="1000" dirty="0"/>
        </a:p>
      </dgm:t>
    </dgm:pt>
    <dgm:pt modelId="{BBD89053-3C3F-424F-BC0A-E3F4A46F1BB1}" type="parTrans" cxnId="{CBF55770-EDA9-44AB-B17C-9F80DF5FC919}">
      <dgm:prSet/>
      <dgm:spPr/>
      <dgm:t>
        <a:bodyPr/>
        <a:lstStyle/>
        <a:p>
          <a:endParaRPr lang="en-US" sz="1000"/>
        </a:p>
      </dgm:t>
    </dgm:pt>
    <dgm:pt modelId="{F7C6A4F2-A3B6-4568-BC84-17511F068DAD}" type="sibTrans" cxnId="{CBF55770-EDA9-44AB-B17C-9F80DF5FC919}">
      <dgm:prSet/>
      <dgm:spPr/>
      <dgm:t>
        <a:bodyPr/>
        <a:lstStyle/>
        <a:p>
          <a:endParaRPr lang="en-US" sz="1000"/>
        </a:p>
      </dgm:t>
    </dgm:pt>
    <dgm:pt modelId="{B4FF21E4-BB0C-4AAB-9A66-F540293CBCF4}">
      <dgm:prSet phldrT="[Texto]" custT="1"/>
      <dgm:spPr/>
      <dgm:t>
        <a:bodyPr/>
        <a:lstStyle/>
        <a:p>
          <a:r>
            <a:rPr lang="es-ES" sz="1000" dirty="0"/>
            <a:t>Uso de la librería </a:t>
          </a:r>
          <a:r>
            <a:rPr lang="es-ES" sz="1000" dirty="0" err="1"/>
            <a:t>requests</a:t>
          </a:r>
          <a:r>
            <a:rPr lang="es-ES" sz="1000" dirty="0"/>
            <a:t> en Python.</a:t>
          </a:r>
          <a:endParaRPr lang="en-US" sz="1000" dirty="0"/>
        </a:p>
      </dgm:t>
    </dgm:pt>
    <dgm:pt modelId="{67BF2D9E-38A8-442A-9418-05E525C573D5}" type="parTrans" cxnId="{E454C4EE-8C9B-4A9A-8EE1-C573C81667AE}">
      <dgm:prSet/>
      <dgm:spPr/>
      <dgm:t>
        <a:bodyPr/>
        <a:lstStyle/>
        <a:p>
          <a:endParaRPr lang="en-US" sz="1000"/>
        </a:p>
      </dgm:t>
    </dgm:pt>
    <dgm:pt modelId="{8F2590D0-7773-498F-AF9D-C4550DDCA38D}" type="sibTrans" cxnId="{E454C4EE-8C9B-4A9A-8EE1-C573C81667AE}">
      <dgm:prSet/>
      <dgm:spPr/>
      <dgm:t>
        <a:bodyPr/>
        <a:lstStyle/>
        <a:p>
          <a:endParaRPr lang="en-US" sz="1000"/>
        </a:p>
      </dgm:t>
    </dgm:pt>
    <dgm:pt modelId="{912AD51A-AB5F-483D-AA84-2E303DD89E15}">
      <dgm:prSet phldrT="[Texto]" custT="1"/>
      <dgm:spPr/>
      <dgm:t>
        <a:bodyPr/>
        <a:lstStyle/>
        <a:p>
          <a:r>
            <a:rPr lang="en-US" sz="1000" b="1" dirty="0"/>
            <a:t>Response Format</a:t>
          </a:r>
        </a:p>
      </dgm:t>
    </dgm:pt>
    <dgm:pt modelId="{F985402D-1056-4805-A783-F9DEDA860E50}" type="parTrans" cxnId="{47CB1DDF-7E5A-49C2-B255-281CD1B40F18}">
      <dgm:prSet/>
      <dgm:spPr/>
      <dgm:t>
        <a:bodyPr/>
        <a:lstStyle/>
        <a:p>
          <a:endParaRPr lang="en-US" sz="1000"/>
        </a:p>
      </dgm:t>
    </dgm:pt>
    <dgm:pt modelId="{8607F694-FF4E-4A22-8268-9E088A253EA2}" type="sibTrans" cxnId="{47CB1DDF-7E5A-49C2-B255-281CD1B40F18}">
      <dgm:prSet/>
      <dgm:spPr/>
      <dgm:t>
        <a:bodyPr/>
        <a:lstStyle/>
        <a:p>
          <a:endParaRPr lang="en-US" sz="1000"/>
        </a:p>
      </dgm:t>
    </dgm:pt>
    <dgm:pt modelId="{AECD8FB0-FFD6-4F9C-AD5B-4E7FD1E8F940}">
      <dgm:prSet phldrT="[Texto]" custT="1"/>
      <dgm:spPr/>
      <dgm:t>
        <a:bodyPr/>
        <a:lstStyle/>
        <a:p>
          <a:r>
            <a:rPr lang="en-US" sz="1000" dirty="0"/>
            <a:t>Respuesta </a:t>
          </a:r>
          <a:r>
            <a:rPr lang="en-US" sz="1000" dirty="0" err="1"/>
            <a:t>en</a:t>
          </a:r>
          <a:r>
            <a:rPr lang="en-US" sz="1000" dirty="0"/>
            <a:t> </a:t>
          </a:r>
          <a:r>
            <a:rPr lang="en-US" sz="1000" dirty="0" err="1"/>
            <a:t>formato</a:t>
          </a:r>
          <a:r>
            <a:rPr lang="en-US" sz="1000" dirty="0"/>
            <a:t> JSON</a:t>
          </a:r>
        </a:p>
      </dgm:t>
    </dgm:pt>
    <dgm:pt modelId="{A437B6E7-0303-4956-A19F-3466CC4E4684}" type="parTrans" cxnId="{92854606-95C7-43A2-BC56-18D13585CA11}">
      <dgm:prSet/>
      <dgm:spPr/>
      <dgm:t>
        <a:bodyPr/>
        <a:lstStyle/>
        <a:p>
          <a:endParaRPr lang="en-US" sz="1000"/>
        </a:p>
      </dgm:t>
    </dgm:pt>
    <dgm:pt modelId="{770B7219-F741-4927-BD11-4BCEA0FC31FC}" type="sibTrans" cxnId="{92854606-95C7-43A2-BC56-18D13585CA11}">
      <dgm:prSet/>
      <dgm:spPr/>
      <dgm:t>
        <a:bodyPr/>
        <a:lstStyle/>
        <a:p>
          <a:endParaRPr lang="en-US" sz="1000"/>
        </a:p>
      </dgm:t>
    </dgm:pt>
    <dgm:pt modelId="{B38BC2AB-63E7-4562-8AAD-4A6FF06EA373}">
      <dgm:prSet phldrT="[Texto]" custT="1"/>
      <dgm:spPr/>
      <dgm:t>
        <a:bodyPr/>
        <a:lstStyle/>
        <a:p>
          <a:r>
            <a:rPr lang="en-US" sz="1000" b="1" dirty="0"/>
            <a:t>Data Normalization</a:t>
          </a:r>
        </a:p>
      </dgm:t>
    </dgm:pt>
    <dgm:pt modelId="{D28AE82F-EC1A-4058-B845-204A9E77CA01}" type="parTrans" cxnId="{7F6716DF-F3B3-4291-8D4E-D710EA176A1E}">
      <dgm:prSet/>
      <dgm:spPr/>
      <dgm:t>
        <a:bodyPr/>
        <a:lstStyle/>
        <a:p>
          <a:endParaRPr lang="en-US" sz="1000"/>
        </a:p>
      </dgm:t>
    </dgm:pt>
    <dgm:pt modelId="{B53FBCB6-EA3B-4718-9BA1-343CA20C6D08}" type="sibTrans" cxnId="{7F6716DF-F3B3-4291-8D4E-D710EA176A1E}">
      <dgm:prSet/>
      <dgm:spPr/>
      <dgm:t>
        <a:bodyPr/>
        <a:lstStyle/>
        <a:p>
          <a:endParaRPr lang="en-US" sz="1000"/>
        </a:p>
      </dgm:t>
    </dgm:pt>
    <dgm:pt modelId="{A999709C-5890-4822-8420-05919052F4DE}">
      <dgm:prSet phldrT="[Texto]" custT="1"/>
      <dgm:spPr/>
      <dgm:t>
        <a:bodyPr/>
        <a:lstStyle/>
        <a:p>
          <a:r>
            <a:rPr lang="en-US" sz="1000" dirty="0" err="1"/>
            <a:t>Formato</a:t>
          </a:r>
          <a:r>
            <a:rPr lang="en-US" sz="1000" dirty="0"/>
            <a:t> de </a:t>
          </a:r>
          <a:r>
            <a:rPr lang="en-US" sz="1000" dirty="0" err="1"/>
            <a:t>respuesta</a:t>
          </a:r>
          <a:r>
            <a:rPr lang="en-US" sz="1000" dirty="0"/>
            <a:t> JSON.</a:t>
          </a:r>
        </a:p>
      </dgm:t>
    </dgm:pt>
    <dgm:pt modelId="{3F22426F-D17C-4B39-A3A4-971ADED932C2}" type="parTrans" cxnId="{9CDC7E01-BD70-4B0C-AF5A-FE27723F1201}">
      <dgm:prSet/>
      <dgm:spPr/>
      <dgm:t>
        <a:bodyPr/>
        <a:lstStyle/>
        <a:p>
          <a:endParaRPr lang="en-US" sz="1000"/>
        </a:p>
      </dgm:t>
    </dgm:pt>
    <dgm:pt modelId="{753F8BA5-4160-4597-9648-E290E622B24E}" type="sibTrans" cxnId="{9CDC7E01-BD70-4B0C-AF5A-FE27723F1201}">
      <dgm:prSet/>
      <dgm:spPr/>
      <dgm:t>
        <a:bodyPr/>
        <a:lstStyle/>
        <a:p>
          <a:endParaRPr lang="en-US" sz="1000"/>
        </a:p>
      </dgm:t>
    </dgm:pt>
    <dgm:pt modelId="{365D6E15-918E-4307-97D0-6864E2A15FB6}">
      <dgm:prSet phldrT="[Texto]" custT="1"/>
      <dgm:spPr/>
      <dgm:t>
        <a:bodyPr/>
        <a:lstStyle/>
        <a:p>
          <a:r>
            <a:rPr lang="es-ES" sz="1000" dirty="0"/>
            <a:t>Transformación de datos JSON a tabla (</a:t>
          </a:r>
          <a:r>
            <a:rPr lang="es-ES" sz="1000" dirty="0" err="1"/>
            <a:t>dataframe</a:t>
          </a:r>
          <a:r>
            <a:rPr lang="es-ES" sz="1000" dirty="0"/>
            <a:t>)</a:t>
          </a:r>
          <a:endParaRPr lang="en-US" sz="1000" dirty="0"/>
        </a:p>
      </dgm:t>
    </dgm:pt>
    <dgm:pt modelId="{E91C3D08-B455-41A1-A687-69257604AD59}" type="parTrans" cxnId="{417F1AAA-7BD4-43D1-B84A-AE37D6E218E6}">
      <dgm:prSet/>
      <dgm:spPr/>
      <dgm:t>
        <a:bodyPr/>
        <a:lstStyle/>
        <a:p>
          <a:endParaRPr lang="en-US" sz="1000"/>
        </a:p>
      </dgm:t>
    </dgm:pt>
    <dgm:pt modelId="{D5E1E6E8-CEB0-46F5-9DC5-491E92513242}" type="sibTrans" cxnId="{417F1AAA-7BD4-43D1-B84A-AE37D6E218E6}">
      <dgm:prSet/>
      <dgm:spPr/>
      <dgm:t>
        <a:bodyPr/>
        <a:lstStyle/>
        <a:p>
          <a:endParaRPr lang="en-US" sz="1000"/>
        </a:p>
      </dgm:t>
    </dgm:pt>
    <dgm:pt modelId="{A126C230-E876-449E-AE4F-1B8E0E34562B}">
      <dgm:prSet phldrT="[Texto]" custT="1"/>
      <dgm:spPr/>
      <dgm:t>
        <a:bodyPr/>
        <a:lstStyle/>
        <a:p>
          <a:r>
            <a:rPr lang="en-US" sz="1000" dirty="0" err="1"/>
            <a:t>Uso</a:t>
          </a:r>
          <a:r>
            <a:rPr lang="en-US" sz="1000" dirty="0"/>
            <a:t> de </a:t>
          </a:r>
          <a:r>
            <a:rPr lang="en-US" sz="1000" dirty="0" err="1"/>
            <a:t>json_normalize</a:t>
          </a:r>
          <a:endParaRPr lang="en-US" sz="1000" dirty="0"/>
        </a:p>
      </dgm:t>
    </dgm:pt>
    <dgm:pt modelId="{F12E47C7-22CB-477D-8039-600FF24F1825}" type="parTrans" cxnId="{889F53FC-2396-4B4B-832E-82A4CAF04EDB}">
      <dgm:prSet/>
      <dgm:spPr/>
      <dgm:t>
        <a:bodyPr/>
        <a:lstStyle/>
        <a:p>
          <a:endParaRPr lang="en-US" sz="1000"/>
        </a:p>
      </dgm:t>
    </dgm:pt>
    <dgm:pt modelId="{FDA88DD3-D4E6-4275-AD65-0824C668C811}" type="sibTrans" cxnId="{889F53FC-2396-4B4B-832E-82A4CAF04EDB}">
      <dgm:prSet/>
      <dgm:spPr/>
      <dgm:t>
        <a:bodyPr/>
        <a:lstStyle/>
        <a:p>
          <a:endParaRPr lang="en-US" sz="1000"/>
        </a:p>
      </dgm:t>
    </dgm:pt>
    <dgm:pt modelId="{ACA8AB7F-7C59-4E40-8804-776559363CAC}">
      <dgm:prSet phldrT="[Texto]" custT="1"/>
      <dgm:spPr/>
      <dgm:t>
        <a:bodyPr/>
        <a:lstStyle/>
        <a:p>
          <a:r>
            <a:rPr lang="en-US" sz="1000" b="1" dirty="0"/>
            <a:t>Web Scraping </a:t>
          </a:r>
        </a:p>
      </dgm:t>
    </dgm:pt>
    <dgm:pt modelId="{D33CE4A7-3B93-49CA-90BA-7AB19811085B}" type="parTrans" cxnId="{7C0C0109-026D-4783-982B-69D63D32C0CF}">
      <dgm:prSet/>
      <dgm:spPr/>
      <dgm:t>
        <a:bodyPr/>
        <a:lstStyle/>
        <a:p>
          <a:endParaRPr lang="en-US" sz="1000"/>
        </a:p>
      </dgm:t>
    </dgm:pt>
    <dgm:pt modelId="{F09B7630-7FBD-442D-BF8A-AEDF9F8EFC39}" type="sibTrans" cxnId="{7C0C0109-026D-4783-982B-69D63D32C0CF}">
      <dgm:prSet/>
      <dgm:spPr/>
      <dgm:t>
        <a:bodyPr/>
        <a:lstStyle/>
        <a:p>
          <a:endParaRPr lang="en-US" sz="1000"/>
        </a:p>
      </dgm:t>
    </dgm:pt>
    <dgm:pt modelId="{2C9B4C24-CC2E-4024-AF7F-27973D666FFC}">
      <dgm:prSet phldrT="[Texto]" custT="1"/>
      <dgm:spPr/>
      <dgm:t>
        <a:bodyPr/>
        <a:lstStyle/>
        <a:p>
          <a:r>
            <a:rPr lang="es-ES" sz="1000" dirty="0"/>
            <a:t>Extracción de información de páginas web (Wikipedia, etc.).</a:t>
          </a:r>
          <a:endParaRPr lang="en-US" sz="1000" dirty="0"/>
        </a:p>
      </dgm:t>
    </dgm:pt>
    <dgm:pt modelId="{6D8AC50D-DF06-4F9D-BD03-D9EF1EE55E9F}" type="parTrans" cxnId="{CC222863-9B66-4A98-A63A-13CCF8079C31}">
      <dgm:prSet/>
      <dgm:spPr/>
      <dgm:t>
        <a:bodyPr/>
        <a:lstStyle/>
        <a:p>
          <a:endParaRPr lang="en-US" sz="1000"/>
        </a:p>
      </dgm:t>
    </dgm:pt>
    <dgm:pt modelId="{48A8F406-AC8A-4115-A6E8-F942A9CD031A}" type="sibTrans" cxnId="{CC222863-9B66-4A98-A63A-13CCF8079C31}">
      <dgm:prSet/>
      <dgm:spPr/>
      <dgm:t>
        <a:bodyPr/>
        <a:lstStyle/>
        <a:p>
          <a:endParaRPr lang="en-US" sz="1000"/>
        </a:p>
      </dgm:t>
    </dgm:pt>
    <dgm:pt modelId="{DC3950AD-D264-4BD7-82D1-8C850CAE815C}">
      <dgm:prSet phldrT="[Texto]" custT="1"/>
      <dgm:spPr/>
      <dgm:t>
        <a:bodyPr/>
        <a:lstStyle/>
        <a:p>
          <a:r>
            <a:rPr lang="en-US" sz="1000" dirty="0" err="1"/>
            <a:t>Uso</a:t>
          </a:r>
          <a:r>
            <a:rPr lang="en-US" sz="1000" dirty="0"/>
            <a:t> de </a:t>
          </a:r>
          <a:r>
            <a:rPr lang="en-US" sz="1000" dirty="0" err="1"/>
            <a:t>BeautifulSoup</a:t>
          </a:r>
          <a:endParaRPr lang="en-US" sz="1000" dirty="0"/>
        </a:p>
      </dgm:t>
    </dgm:pt>
    <dgm:pt modelId="{55BA7EE7-DA46-42CA-9281-468FB7C5D01B}" type="parTrans" cxnId="{3BE355FF-B707-4F0A-8474-100DD2D590FE}">
      <dgm:prSet/>
      <dgm:spPr/>
      <dgm:t>
        <a:bodyPr/>
        <a:lstStyle/>
        <a:p>
          <a:endParaRPr lang="en-US" sz="1000"/>
        </a:p>
      </dgm:t>
    </dgm:pt>
    <dgm:pt modelId="{998EA89C-1AE5-4D45-8403-286362060C6E}" type="sibTrans" cxnId="{3BE355FF-B707-4F0A-8474-100DD2D590FE}">
      <dgm:prSet/>
      <dgm:spPr/>
      <dgm:t>
        <a:bodyPr/>
        <a:lstStyle/>
        <a:p>
          <a:endParaRPr lang="en-US" sz="1000"/>
        </a:p>
      </dgm:t>
    </dgm:pt>
    <dgm:pt modelId="{2B8BC4F5-CEC7-473A-8C22-C5BAB12692CD}" type="pres">
      <dgm:prSet presAssocID="{FA1E5F74-EDD8-4DBA-AF70-4213C1905F30}" presName="Name0" presStyleCnt="0">
        <dgm:presLayoutVars>
          <dgm:dir/>
          <dgm:resizeHandles val="exact"/>
        </dgm:presLayoutVars>
      </dgm:prSet>
      <dgm:spPr/>
    </dgm:pt>
    <dgm:pt modelId="{E183FBA0-B70D-4B09-B0AD-0654D01DBE71}" type="pres">
      <dgm:prSet presAssocID="{FA1E5F74-EDD8-4DBA-AF70-4213C1905F30}" presName="fgShape" presStyleLbl="fgShp" presStyleIdx="0" presStyleCnt="1"/>
      <dgm:spPr>
        <a:prstGeom prst="rightArrow">
          <a:avLst/>
        </a:prstGeom>
      </dgm:spPr>
    </dgm:pt>
    <dgm:pt modelId="{D595638E-0FEF-4D20-BCF1-546F87F10332}" type="pres">
      <dgm:prSet presAssocID="{FA1E5F74-EDD8-4DBA-AF70-4213C1905F30}" presName="linComp" presStyleCnt="0"/>
      <dgm:spPr/>
    </dgm:pt>
    <dgm:pt modelId="{3B4637F1-1039-421A-808D-F83EA2485909}" type="pres">
      <dgm:prSet presAssocID="{2DA1A4B0-337A-42A2-99B7-9BF65F134648}" presName="compNode" presStyleCnt="0"/>
      <dgm:spPr/>
    </dgm:pt>
    <dgm:pt modelId="{8D960D6A-6843-4BE1-9775-23655DFA06C0}" type="pres">
      <dgm:prSet presAssocID="{2DA1A4B0-337A-42A2-99B7-9BF65F134648}" presName="bkgdShape" presStyleLbl="node1" presStyleIdx="0" presStyleCnt="5"/>
      <dgm:spPr/>
    </dgm:pt>
    <dgm:pt modelId="{284AA718-DEE9-4094-AA43-710D05C994B8}" type="pres">
      <dgm:prSet presAssocID="{2DA1A4B0-337A-42A2-99B7-9BF65F134648}" presName="nodeTx" presStyleLbl="node1" presStyleIdx="0" presStyleCnt="5">
        <dgm:presLayoutVars>
          <dgm:bulletEnabled val="1"/>
        </dgm:presLayoutVars>
      </dgm:prSet>
      <dgm:spPr/>
    </dgm:pt>
    <dgm:pt modelId="{680E448D-8D6C-4BE5-9DBD-CFF4670F277D}" type="pres">
      <dgm:prSet presAssocID="{2DA1A4B0-337A-42A2-99B7-9BF65F134648}" presName="invisiNode" presStyleLbl="node1" presStyleIdx="0" presStyleCnt="5"/>
      <dgm:spPr/>
    </dgm:pt>
    <dgm:pt modelId="{2C452D20-FC50-4375-9D0F-6C9E4854BF94}" type="pres">
      <dgm:prSet presAssocID="{2DA1A4B0-337A-42A2-99B7-9BF65F134648}"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F68FBB5D-1D98-414B-837B-428FFF44B38E}" type="pres">
      <dgm:prSet presAssocID="{92D33EBD-5505-4327-80DB-BC64A70033B5}" presName="sibTrans" presStyleLbl="sibTrans2D1" presStyleIdx="0" presStyleCnt="0"/>
      <dgm:spPr/>
    </dgm:pt>
    <dgm:pt modelId="{0033A172-36FA-4304-8DAD-EB8A0481FD94}" type="pres">
      <dgm:prSet presAssocID="{0596438A-F4A8-4300-89E2-2FB8FCB34125}" presName="compNode" presStyleCnt="0"/>
      <dgm:spPr/>
    </dgm:pt>
    <dgm:pt modelId="{19AE105F-55AE-45BA-AAD2-74384E06B9E8}" type="pres">
      <dgm:prSet presAssocID="{0596438A-F4A8-4300-89E2-2FB8FCB34125}" presName="bkgdShape" presStyleLbl="node1" presStyleIdx="1" presStyleCnt="5"/>
      <dgm:spPr/>
    </dgm:pt>
    <dgm:pt modelId="{55399689-EDB7-4F8E-A1B7-31DBA6258338}" type="pres">
      <dgm:prSet presAssocID="{0596438A-F4A8-4300-89E2-2FB8FCB34125}" presName="nodeTx" presStyleLbl="node1" presStyleIdx="1" presStyleCnt="5">
        <dgm:presLayoutVars>
          <dgm:bulletEnabled val="1"/>
        </dgm:presLayoutVars>
      </dgm:prSet>
      <dgm:spPr/>
    </dgm:pt>
    <dgm:pt modelId="{5A7FDEBA-27E0-47B3-A0EE-931802E8B2DF}" type="pres">
      <dgm:prSet presAssocID="{0596438A-F4A8-4300-89E2-2FB8FCB34125}" presName="invisiNode" presStyleLbl="node1" presStyleIdx="1" presStyleCnt="5"/>
      <dgm:spPr/>
    </dgm:pt>
    <dgm:pt modelId="{6F51A2B6-2011-4100-AF17-273A6E7A59EB}" type="pres">
      <dgm:prSet presAssocID="{0596438A-F4A8-4300-89E2-2FB8FCB34125}"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52B23B0-3FE0-43C5-92A4-C2F1A9DAC80A}" type="pres">
      <dgm:prSet presAssocID="{956E7CB0-BC9D-4F7F-AEBF-087384755255}" presName="sibTrans" presStyleLbl="sibTrans2D1" presStyleIdx="0" presStyleCnt="0"/>
      <dgm:spPr/>
    </dgm:pt>
    <dgm:pt modelId="{29B7D299-1914-44CF-B240-70B41E92F4FE}" type="pres">
      <dgm:prSet presAssocID="{912AD51A-AB5F-483D-AA84-2E303DD89E15}" presName="compNode" presStyleCnt="0"/>
      <dgm:spPr/>
    </dgm:pt>
    <dgm:pt modelId="{F5EDEF7E-399C-4755-A9D4-DF6BBF2CBA96}" type="pres">
      <dgm:prSet presAssocID="{912AD51A-AB5F-483D-AA84-2E303DD89E15}" presName="bkgdShape" presStyleLbl="node1" presStyleIdx="2" presStyleCnt="5"/>
      <dgm:spPr/>
    </dgm:pt>
    <dgm:pt modelId="{2710049A-0664-4E24-8923-12A47F62F2C7}" type="pres">
      <dgm:prSet presAssocID="{912AD51A-AB5F-483D-AA84-2E303DD89E15}" presName="nodeTx" presStyleLbl="node1" presStyleIdx="2" presStyleCnt="5">
        <dgm:presLayoutVars>
          <dgm:bulletEnabled val="1"/>
        </dgm:presLayoutVars>
      </dgm:prSet>
      <dgm:spPr/>
    </dgm:pt>
    <dgm:pt modelId="{D1F2DADC-373F-4E48-8320-07349BAEF945}" type="pres">
      <dgm:prSet presAssocID="{912AD51A-AB5F-483D-AA84-2E303DD89E15}" presName="invisiNode" presStyleLbl="node1" presStyleIdx="2" presStyleCnt="5"/>
      <dgm:spPr/>
    </dgm:pt>
    <dgm:pt modelId="{CD7BA0DF-BE63-4BC4-ACDC-22EA3D473913}" type="pres">
      <dgm:prSet presAssocID="{912AD51A-AB5F-483D-AA84-2E303DD89E15}" presName="imagNode" presStyleLbl="fgImgPlace1" presStyleIdx="2" presStyleCnt="5"/>
      <dgm:spPr>
        <a:blipFill>
          <a:blip xmlns:r="http://schemas.openxmlformats.org/officeDocument/2006/relationships" r:embed="rId4">
            <a:extLst>
              <a:ext uri="{837473B0-CC2E-450A-ABE3-18F120FF3D39}">
                <a1611:picAttrSrcUrl xmlns:a1611="http://schemas.microsoft.com/office/drawing/2016/11/main" r:id="rId5"/>
              </a:ext>
            </a:extLst>
          </a:blip>
          <a:srcRect/>
          <a:stretch>
            <a:fillRect/>
          </a:stretch>
        </a:blipFill>
      </dgm:spPr>
    </dgm:pt>
    <dgm:pt modelId="{9241A6E6-001B-460C-8A30-F78D9A8B1A1E}" type="pres">
      <dgm:prSet presAssocID="{8607F694-FF4E-4A22-8268-9E088A253EA2}" presName="sibTrans" presStyleLbl="sibTrans2D1" presStyleIdx="0" presStyleCnt="0"/>
      <dgm:spPr/>
    </dgm:pt>
    <dgm:pt modelId="{5A044DC0-4E16-45BB-9BD3-5F342A3C6C1A}" type="pres">
      <dgm:prSet presAssocID="{B38BC2AB-63E7-4562-8AAD-4A6FF06EA373}" presName="compNode" presStyleCnt="0"/>
      <dgm:spPr/>
    </dgm:pt>
    <dgm:pt modelId="{8FFD6FA3-2AF2-429C-8D67-6A84740DE366}" type="pres">
      <dgm:prSet presAssocID="{B38BC2AB-63E7-4562-8AAD-4A6FF06EA373}" presName="bkgdShape" presStyleLbl="node1" presStyleIdx="3" presStyleCnt="5"/>
      <dgm:spPr/>
    </dgm:pt>
    <dgm:pt modelId="{6552E078-C90D-4772-9BB1-65B43C8817A1}" type="pres">
      <dgm:prSet presAssocID="{B38BC2AB-63E7-4562-8AAD-4A6FF06EA373}" presName="nodeTx" presStyleLbl="node1" presStyleIdx="3" presStyleCnt="5">
        <dgm:presLayoutVars>
          <dgm:bulletEnabled val="1"/>
        </dgm:presLayoutVars>
      </dgm:prSet>
      <dgm:spPr/>
    </dgm:pt>
    <dgm:pt modelId="{E2EC5E6A-0C39-4234-A28C-D252C4D815C3}" type="pres">
      <dgm:prSet presAssocID="{B38BC2AB-63E7-4562-8AAD-4A6FF06EA373}" presName="invisiNode" presStyleLbl="node1" presStyleIdx="3" presStyleCnt="5"/>
      <dgm:spPr/>
    </dgm:pt>
    <dgm:pt modelId="{CCB2D026-6E82-4F85-9416-619CFCAC403A}" type="pres">
      <dgm:prSet presAssocID="{B38BC2AB-63E7-4562-8AAD-4A6FF06EA373}" presName="imagNode" presStyleLbl="fgImgPlace1" presStyleIdx="3"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45000" r="-45000"/>
          </a:stretch>
        </a:blipFill>
      </dgm:spPr>
    </dgm:pt>
    <dgm:pt modelId="{F0F71D43-61CD-4DB2-A51F-B7AB09BC367B}" type="pres">
      <dgm:prSet presAssocID="{B53FBCB6-EA3B-4718-9BA1-343CA20C6D08}" presName="sibTrans" presStyleLbl="sibTrans2D1" presStyleIdx="0" presStyleCnt="0"/>
      <dgm:spPr/>
    </dgm:pt>
    <dgm:pt modelId="{A42E7996-0ED2-4E19-B00F-D9F680BDE4BF}" type="pres">
      <dgm:prSet presAssocID="{ACA8AB7F-7C59-4E40-8804-776559363CAC}" presName="compNode" presStyleCnt="0"/>
      <dgm:spPr/>
    </dgm:pt>
    <dgm:pt modelId="{4C3CA480-6437-4CAD-9410-095B0BDD3780}" type="pres">
      <dgm:prSet presAssocID="{ACA8AB7F-7C59-4E40-8804-776559363CAC}" presName="bkgdShape" presStyleLbl="node1" presStyleIdx="4" presStyleCnt="5"/>
      <dgm:spPr/>
    </dgm:pt>
    <dgm:pt modelId="{5849EEF8-012F-4739-A211-11960C5B5562}" type="pres">
      <dgm:prSet presAssocID="{ACA8AB7F-7C59-4E40-8804-776559363CAC}" presName="nodeTx" presStyleLbl="node1" presStyleIdx="4" presStyleCnt="5">
        <dgm:presLayoutVars>
          <dgm:bulletEnabled val="1"/>
        </dgm:presLayoutVars>
      </dgm:prSet>
      <dgm:spPr/>
    </dgm:pt>
    <dgm:pt modelId="{8D064AD6-D8E4-47ED-89A3-EFB5647AF07E}" type="pres">
      <dgm:prSet presAssocID="{ACA8AB7F-7C59-4E40-8804-776559363CAC}" presName="invisiNode" presStyleLbl="node1" presStyleIdx="4" presStyleCnt="5"/>
      <dgm:spPr/>
    </dgm:pt>
    <dgm:pt modelId="{AB8230BE-2527-4205-AC5D-5A5023B75582}" type="pres">
      <dgm:prSet presAssocID="{ACA8AB7F-7C59-4E40-8804-776559363CAC}" presName="imagNode" presStyleLbl="fgImgPlace1" presStyleIdx="4" presStyleCnt="5"/>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l="-2000" r="-2000"/>
          </a:stretch>
        </a:blipFill>
      </dgm:spPr>
    </dgm:pt>
  </dgm:ptLst>
  <dgm:cxnLst>
    <dgm:cxn modelId="{9CDC7E01-BD70-4B0C-AF5A-FE27723F1201}" srcId="{2DA1A4B0-337A-42A2-99B7-9BF65F134648}" destId="{A999709C-5890-4822-8420-05919052F4DE}" srcOrd="2" destOrd="0" parTransId="{3F22426F-D17C-4B39-A3A4-971ADED932C2}" sibTransId="{753F8BA5-4160-4597-9648-E290E622B24E}"/>
    <dgm:cxn modelId="{92854606-95C7-43A2-BC56-18D13585CA11}" srcId="{912AD51A-AB5F-483D-AA84-2E303DD89E15}" destId="{AECD8FB0-FFD6-4F9C-AD5B-4E7FD1E8F940}" srcOrd="0" destOrd="0" parTransId="{A437B6E7-0303-4956-A19F-3466CC4E4684}" sibTransId="{770B7219-F741-4927-BD11-4BCEA0FC31FC}"/>
    <dgm:cxn modelId="{7C0C0109-026D-4783-982B-69D63D32C0CF}" srcId="{FA1E5F74-EDD8-4DBA-AF70-4213C1905F30}" destId="{ACA8AB7F-7C59-4E40-8804-776559363CAC}" srcOrd="4" destOrd="0" parTransId="{D33CE4A7-3B93-49CA-90BA-7AB19811085B}" sibTransId="{F09B7630-7FBD-442D-BF8A-AEDF9F8EFC39}"/>
    <dgm:cxn modelId="{C567FD12-6A62-4E07-87CA-E6DE2FB6467F}" type="presOf" srcId="{1D7A637F-F794-4E0A-80C5-9CBBD7E417B2}" destId="{19AE105F-55AE-45BA-AAD2-74384E06B9E8}" srcOrd="0" destOrd="1" presId="urn:microsoft.com/office/officeart/2005/8/layout/hList7"/>
    <dgm:cxn modelId="{486D4B1E-9279-4766-9A86-0DE859D5B5B5}" srcId="{2DA1A4B0-337A-42A2-99B7-9BF65F134648}" destId="{F890BA36-0C5B-4C2E-AD48-D90400D7F1DC}" srcOrd="0" destOrd="0" parTransId="{A92B9BB2-95D7-4521-A86D-0AC89D47A560}" sibTransId="{E03EF4A7-F89F-4B77-91B8-E4B4AF644C84}"/>
    <dgm:cxn modelId="{B3EEF73A-F113-4744-AF4D-916989F952B8}" srcId="{2DA1A4B0-337A-42A2-99B7-9BF65F134648}" destId="{39A80450-E921-4F8E-AEB2-B75837848874}" srcOrd="1" destOrd="0" parTransId="{0057987A-1CCF-44DA-9901-79D9A0FD9C62}" sibTransId="{6F702E42-4238-4E5E-9ACE-3545EB47098D}"/>
    <dgm:cxn modelId="{932F535D-4D9E-4764-A5A3-A668720967C6}" type="presOf" srcId="{92D33EBD-5505-4327-80DB-BC64A70033B5}" destId="{F68FBB5D-1D98-414B-837B-428FFF44B38E}" srcOrd="0" destOrd="0" presId="urn:microsoft.com/office/officeart/2005/8/layout/hList7"/>
    <dgm:cxn modelId="{E43C9E5F-31EC-489E-8C7B-119D2D9564F8}" type="presOf" srcId="{A126C230-E876-449E-AE4F-1B8E0E34562B}" destId="{6552E078-C90D-4772-9BB1-65B43C8817A1}" srcOrd="1" destOrd="2" presId="urn:microsoft.com/office/officeart/2005/8/layout/hList7"/>
    <dgm:cxn modelId="{491CD242-8327-4532-9045-CAF9190960C2}" type="presOf" srcId="{2C9B4C24-CC2E-4024-AF7F-27973D666FFC}" destId="{5849EEF8-012F-4739-A211-11960C5B5562}" srcOrd="1" destOrd="1" presId="urn:microsoft.com/office/officeart/2005/8/layout/hList7"/>
    <dgm:cxn modelId="{CC222863-9B66-4A98-A63A-13CCF8079C31}" srcId="{ACA8AB7F-7C59-4E40-8804-776559363CAC}" destId="{2C9B4C24-CC2E-4024-AF7F-27973D666FFC}" srcOrd="0" destOrd="0" parTransId="{6D8AC50D-DF06-4F9D-BD03-D9EF1EE55E9F}" sibTransId="{48A8F406-AC8A-4115-A6E8-F942A9CD031A}"/>
    <dgm:cxn modelId="{B88A2245-7F68-4056-911B-234C1F186149}" type="presOf" srcId="{A999709C-5890-4822-8420-05919052F4DE}" destId="{284AA718-DEE9-4094-AA43-710D05C994B8}" srcOrd="1" destOrd="3" presId="urn:microsoft.com/office/officeart/2005/8/layout/hList7"/>
    <dgm:cxn modelId="{668E8F6A-6BF3-412C-A7D1-50BF2EC60E35}" type="presOf" srcId="{912AD51A-AB5F-483D-AA84-2E303DD89E15}" destId="{2710049A-0664-4E24-8923-12A47F62F2C7}" srcOrd="1" destOrd="0" presId="urn:microsoft.com/office/officeart/2005/8/layout/hList7"/>
    <dgm:cxn modelId="{96A3A06A-F321-4786-8C8F-D48940A9B9ED}" type="presOf" srcId="{B4FF21E4-BB0C-4AAB-9A66-F540293CBCF4}" destId="{55399689-EDB7-4F8E-A1B7-31DBA6258338}" srcOrd="1" destOrd="2" presId="urn:microsoft.com/office/officeart/2005/8/layout/hList7"/>
    <dgm:cxn modelId="{787FA96E-152F-4B54-8BE6-BD6A334C2AC4}" type="presOf" srcId="{DC3950AD-D264-4BD7-82D1-8C850CAE815C}" destId="{5849EEF8-012F-4739-A211-11960C5B5562}" srcOrd="1" destOrd="2" presId="urn:microsoft.com/office/officeart/2005/8/layout/hList7"/>
    <dgm:cxn modelId="{C3A32F4F-2C08-4820-8F38-0979C06748F3}" type="presOf" srcId="{2C9B4C24-CC2E-4024-AF7F-27973D666FFC}" destId="{4C3CA480-6437-4CAD-9410-095B0BDD3780}" srcOrd="0" destOrd="1" presId="urn:microsoft.com/office/officeart/2005/8/layout/hList7"/>
    <dgm:cxn modelId="{CBF55770-EDA9-44AB-B17C-9F80DF5FC919}" srcId="{0596438A-F4A8-4300-89E2-2FB8FCB34125}" destId="{1D7A637F-F794-4E0A-80C5-9CBBD7E417B2}" srcOrd="0" destOrd="0" parTransId="{BBD89053-3C3F-424F-BC0A-E3F4A46F1BB1}" sibTransId="{F7C6A4F2-A3B6-4568-BC84-17511F068DAD}"/>
    <dgm:cxn modelId="{DDEC9F50-F969-4B11-A2FF-F3DF552C8332}" type="presOf" srcId="{AECD8FB0-FFD6-4F9C-AD5B-4E7FD1E8F940}" destId="{2710049A-0664-4E24-8923-12A47F62F2C7}" srcOrd="1" destOrd="1" presId="urn:microsoft.com/office/officeart/2005/8/layout/hList7"/>
    <dgm:cxn modelId="{75172952-7699-4C6A-8534-8ADA59041203}" srcId="{FA1E5F74-EDD8-4DBA-AF70-4213C1905F30}" destId="{2DA1A4B0-337A-42A2-99B7-9BF65F134648}" srcOrd="0" destOrd="0" parTransId="{6FBEB6D4-3A30-4EA4-BF91-6C8AB76099C4}" sibTransId="{92D33EBD-5505-4327-80DB-BC64A70033B5}"/>
    <dgm:cxn modelId="{B16F6058-147C-4B47-A49C-E25F6BD0ACF1}" type="presOf" srcId="{A999709C-5890-4822-8420-05919052F4DE}" destId="{8D960D6A-6843-4BE1-9775-23655DFA06C0}" srcOrd="0" destOrd="3" presId="urn:microsoft.com/office/officeart/2005/8/layout/hList7"/>
    <dgm:cxn modelId="{DF5D3959-A465-4EA4-A2C7-D2EE5DF9C3DC}" type="presOf" srcId="{39A80450-E921-4F8E-AEB2-B75837848874}" destId="{8D960D6A-6843-4BE1-9775-23655DFA06C0}" srcOrd="0" destOrd="2" presId="urn:microsoft.com/office/officeart/2005/8/layout/hList7"/>
    <dgm:cxn modelId="{10BEF68C-4404-4E27-9543-0C7A19A32226}" type="presOf" srcId="{B38BC2AB-63E7-4562-8AAD-4A6FF06EA373}" destId="{6552E078-C90D-4772-9BB1-65B43C8817A1}" srcOrd="1" destOrd="0" presId="urn:microsoft.com/office/officeart/2005/8/layout/hList7"/>
    <dgm:cxn modelId="{5F51E291-C046-4EB5-ADB9-5227D0C67B08}" srcId="{FA1E5F74-EDD8-4DBA-AF70-4213C1905F30}" destId="{0596438A-F4A8-4300-89E2-2FB8FCB34125}" srcOrd="1" destOrd="0" parTransId="{2E799F59-4D11-41EB-AB94-C77AD4437B03}" sibTransId="{956E7CB0-BC9D-4F7F-AEBF-087384755255}"/>
    <dgm:cxn modelId="{E116F491-6D7C-4C45-96F9-4D34739AD6AE}" type="presOf" srcId="{A126C230-E876-449E-AE4F-1B8E0E34562B}" destId="{8FFD6FA3-2AF2-429C-8D67-6A84740DE366}" srcOrd="0" destOrd="2" presId="urn:microsoft.com/office/officeart/2005/8/layout/hList7"/>
    <dgm:cxn modelId="{1341BC93-5982-49E5-9F94-EECD9F85BEB0}" type="presOf" srcId="{2DA1A4B0-337A-42A2-99B7-9BF65F134648}" destId="{284AA718-DEE9-4094-AA43-710D05C994B8}" srcOrd="1" destOrd="0" presId="urn:microsoft.com/office/officeart/2005/8/layout/hList7"/>
    <dgm:cxn modelId="{417F1AAA-7BD4-43D1-B84A-AE37D6E218E6}" srcId="{B38BC2AB-63E7-4562-8AAD-4A6FF06EA373}" destId="{365D6E15-918E-4307-97D0-6864E2A15FB6}" srcOrd="0" destOrd="0" parTransId="{E91C3D08-B455-41A1-A687-69257604AD59}" sibTransId="{D5E1E6E8-CEB0-46F5-9DC5-491E92513242}"/>
    <dgm:cxn modelId="{69527AAA-F181-4C7B-A70C-98B90FB9B48B}" type="presOf" srcId="{365D6E15-918E-4307-97D0-6864E2A15FB6}" destId="{6552E078-C90D-4772-9BB1-65B43C8817A1}" srcOrd="1" destOrd="1" presId="urn:microsoft.com/office/officeart/2005/8/layout/hList7"/>
    <dgm:cxn modelId="{DED7C6B1-D1A3-4103-BDBD-9E28817AAFC0}" type="presOf" srcId="{912AD51A-AB5F-483D-AA84-2E303DD89E15}" destId="{F5EDEF7E-399C-4755-A9D4-DF6BBF2CBA96}" srcOrd="0" destOrd="0" presId="urn:microsoft.com/office/officeart/2005/8/layout/hList7"/>
    <dgm:cxn modelId="{43E51AB2-82FD-47AC-A514-76D62F6788D5}" type="presOf" srcId="{956E7CB0-BC9D-4F7F-AEBF-087384755255}" destId="{152B23B0-3FE0-43C5-92A4-C2F1A9DAC80A}" srcOrd="0" destOrd="0" presId="urn:microsoft.com/office/officeart/2005/8/layout/hList7"/>
    <dgm:cxn modelId="{11A291BF-C88D-4AFB-A652-16C504BFE5D6}" type="presOf" srcId="{365D6E15-918E-4307-97D0-6864E2A15FB6}" destId="{8FFD6FA3-2AF2-429C-8D67-6A84740DE366}" srcOrd="0" destOrd="1" presId="urn:microsoft.com/office/officeart/2005/8/layout/hList7"/>
    <dgm:cxn modelId="{9B2EB5C8-4289-4FF0-8C90-89EC9A2CA91C}" type="presOf" srcId="{1D7A637F-F794-4E0A-80C5-9CBBD7E417B2}" destId="{55399689-EDB7-4F8E-A1B7-31DBA6258338}" srcOrd="1" destOrd="1" presId="urn:microsoft.com/office/officeart/2005/8/layout/hList7"/>
    <dgm:cxn modelId="{2ACA5FD0-0970-4F97-B951-638012125269}" type="presOf" srcId="{B38BC2AB-63E7-4562-8AAD-4A6FF06EA373}" destId="{8FFD6FA3-2AF2-429C-8D67-6A84740DE366}" srcOrd="0" destOrd="0" presId="urn:microsoft.com/office/officeart/2005/8/layout/hList7"/>
    <dgm:cxn modelId="{8F316FD1-2C2A-4E3D-A908-F0D8047A990D}" type="presOf" srcId="{F890BA36-0C5B-4C2E-AD48-D90400D7F1DC}" destId="{284AA718-DEE9-4094-AA43-710D05C994B8}" srcOrd="1" destOrd="1" presId="urn:microsoft.com/office/officeart/2005/8/layout/hList7"/>
    <dgm:cxn modelId="{A17E1BD2-C6DC-4319-8D5F-7B732FDA0A84}" type="presOf" srcId="{39A80450-E921-4F8E-AEB2-B75837848874}" destId="{284AA718-DEE9-4094-AA43-710D05C994B8}" srcOrd="1" destOrd="2" presId="urn:microsoft.com/office/officeart/2005/8/layout/hList7"/>
    <dgm:cxn modelId="{84262DD6-DA1F-477D-89F0-9546FA8D47F0}" type="presOf" srcId="{B4FF21E4-BB0C-4AAB-9A66-F540293CBCF4}" destId="{19AE105F-55AE-45BA-AAD2-74384E06B9E8}" srcOrd="0" destOrd="2" presId="urn:microsoft.com/office/officeart/2005/8/layout/hList7"/>
    <dgm:cxn modelId="{FE433ADE-0BFF-4780-B3D9-3ECB5CE54A8F}" type="presOf" srcId="{0596438A-F4A8-4300-89E2-2FB8FCB34125}" destId="{19AE105F-55AE-45BA-AAD2-74384E06B9E8}" srcOrd="0" destOrd="0" presId="urn:microsoft.com/office/officeart/2005/8/layout/hList7"/>
    <dgm:cxn modelId="{7F6716DF-F3B3-4291-8D4E-D710EA176A1E}" srcId="{FA1E5F74-EDD8-4DBA-AF70-4213C1905F30}" destId="{B38BC2AB-63E7-4562-8AAD-4A6FF06EA373}" srcOrd="3" destOrd="0" parTransId="{D28AE82F-EC1A-4058-B845-204A9E77CA01}" sibTransId="{B53FBCB6-EA3B-4718-9BA1-343CA20C6D08}"/>
    <dgm:cxn modelId="{47CB1DDF-7E5A-49C2-B255-281CD1B40F18}" srcId="{FA1E5F74-EDD8-4DBA-AF70-4213C1905F30}" destId="{912AD51A-AB5F-483D-AA84-2E303DD89E15}" srcOrd="2" destOrd="0" parTransId="{F985402D-1056-4805-A783-F9DEDA860E50}" sibTransId="{8607F694-FF4E-4A22-8268-9E088A253EA2}"/>
    <dgm:cxn modelId="{F47DEADF-AC1A-4A2A-B2C4-BD60FC3EBE2D}" type="presOf" srcId="{AECD8FB0-FFD6-4F9C-AD5B-4E7FD1E8F940}" destId="{F5EDEF7E-399C-4755-A9D4-DF6BBF2CBA96}" srcOrd="0" destOrd="1" presId="urn:microsoft.com/office/officeart/2005/8/layout/hList7"/>
    <dgm:cxn modelId="{87B487EB-40A0-49B9-8F78-E311082E10AC}" type="presOf" srcId="{8607F694-FF4E-4A22-8268-9E088A253EA2}" destId="{9241A6E6-001B-460C-8A30-F78D9A8B1A1E}" srcOrd="0" destOrd="0" presId="urn:microsoft.com/office/officeart/2005/8/layout/hList7"/>
    <dgm:cxn modelId="{230CD8EB-E64C-4037-9920-4E691223285E}" type="presOf" srcId="{FA1E5F74-EDD8-4DBA-AF70-4213C1905F30}" destId="{2B8BC4F5-CEC7-473A-8C22-C5BAB12692CD}" srcOrd="0" destOrd="0" presId="urn:microsoft.com/office/officeart/2005/8/layout/hList7"/>
    <dgm:cxn modelId="{042EAEED-3841-4986-B732-F59FF7B6D61A}" type="presOf" srcId="{2DA1A4B0-337A-42A2-99B7-9BF65F134648}" destId="{8D960D6A-6843-4BE1-9775-23655DFA06C0}" srcOrd="0" destOrd="0" presId="urn:microsoft.com/office/officeart/2005/8/layout/hList7"/>
    <dgm:cxn modelId="{E454C4EE-8C9B-4A9A-8EE1-C573C81667AE}" srcId="{0596438A-F4A8-4300-89E2-2FB8FCB34125}" destId="{B4FF21E4-BB0C-4AAB-9A66-F540293CBCF4}" srcOrd="1" destOrd="0" parTransId="{67BF2D9E-38A8-442A-9418-05E525C573D5}" sibTransId="{8F2590D0-7773-498F-AF9D-C4550DDCA38D}"/>
    <dgm:cxn modelId="{3953B0F0-E776-4392-AE1C-80DB8BCA0D6B}" type="presOf" srcId="{ACA8AB7F-7C59-4E40-8804-776559363CAC}" destId="{4C3CA480-6437-4CAD-9410-095B0BDD3780}" srcOrd="0" destOrd="0" presId="urn:microsoft.com/office/officeart/2005/8/layout/hList7"/>
    <dgm:cxn modelId="{8117C9F1-9E74-420A-8521-9309CA7DB1BF}" type="presOf" srcId="{DC3950AD-D264-4BD7-82D1-8C850CAE815C}" destId="{4C3CA480-6437-4CAD-9410-095B0BDD3780}" srcOrd="0" destOrd="2" presId="urn:microsoft.com/office/officeart/2005/8/layout/hList7"/>
    <dgm:cxn modelId="{081B28F2-AB90-444A-9B81-4228DC79118A}" type="presOf" srcId="{B53FBCB6-EA3B-4718-9BA1-343CA20C6D08}" destId="{F0F71D43-61CD-4DB2-A51F-B7AB09BC367B}" srcOrd="0" destOrd="0" presId="urn:microsoft.com/office/officeart/2005/8/layout/hList7"/>
    <dgm:cxn modelId="{E4961BF6-B69A-44CE-B305-BEFFBA52023F}" type="presOf" srcId="{0596438A-F4A8-4300-89E2-2FB8FCB34125}" destId="{55399689-EDB7-4F8E-A1B7-31DBA6258338}" srcOrd="1" destOrd="0" presId="urn:microsoft.com/office/officeart/2005/8/layout/hList7"/>
    <dgm:cxn modelId="{55351BF8-27A9-4008-B142-D74C2A2425B0}" type="presOf" srcId="{ACA8AB7F-7C59-4E40-8804-776559363CAC}" destId="{5849EEF8-012F-4739-A211-11960C5B5562}" srcOrd="1" destOrd="0" presId="urn:microsoft.com/office/officeart/2005/8/layout/hList7"/>
    <dgm:cxn modelId="{274449FC-6FF5-4AFB-8F48-59697C8AD874}" type="presOf" srcId="{F890BA36-0C5B-4C2E-AD48-D90400D7F1DC}" destId="{8D960D6A-6843-4BE1-9775-23655DFA06C0}" srcOrd="0" destOrd="1" presId="urn:microsoft.com/office/officeart/2005/8/layout/hList7"/>
    <dgm:cxn modelId="{889F53FC-2396-4B4B-832E-82A4CAF04EDB}" srcId="{B38BC2AB-63E7-4562-8AAD-4A6FF06EA373}" destId="{A126C230-E876-449E-AE4F-1B8E0E34562B}" srcOrd="1" destOrd="0" parTransId="{F12E47C7-22CB-477D-8039-600FF24F1825}" sibTransId="{FDA88DD3-D4E6-4275-AD65-0824C668C811}"/>
    <dgm:cxn modelId="{3BE355FF-B707-4F0A-8474-100DD2D590FE}" srcId="{ACA8AB7F-7C59-4E40-8804-776559363CAC}" destId="{DC3950AD-D264-4BD7-82D1-8C850CAE815C}" srcOrd="1" destOrd="0" parTransId="{55BA7EE7-DA46-42CA-9281-468FB7C5D01B}" sibTransId="{998EA89C-1AE5-4D45-8403-286362060C6E}"/>
    <dgm:cxn modelId="{00D1BC6C-B448-452B-8626-ACC54DB6AD4E}" type="presParOf" srcId="{2B8BC4F5-CEC7-473A-8C22-C5BAB12692CD}" destId="{E183FBA0-B70D-4B09-B0AD-0654D01DBE71}" srcOrd="0" destOrd="0" presId="urn:microsoft.com/office/officeart/2005/8/layout/hList7"/>
    <dgm:cxn modelId="{357DFC47-717B-4FDD-9844-4BCF39D2A3BE}" type="presParOf" srcId="{2B8BC4F5-CEC7-473A-8C22-C5BAB12692CD}" destId="{D595638E-0FEF-4D20-BCF1-546F87F10332}" srcOrd="1" destOrd="0" presId="urn:microsoft.com/office/officeart/2005/8/layout/hList7"/>
    <dgm:cxn modelId="{38F49AF3-807C-41AF-940D-B78D86B78B4B}" type="presParOf" srcId="{D595638E-0FEF-4D20-BCF1-546F87F10332}" destId="{3B4637F1-1039-421A-808D-F83EA2485909}" srcOrd="0" destOrd="0" presId="urn:microsoft.com/office/officeart/2005/8/layout/hList7"/>
    <dgm:cxn modelId="{946E0E35-7B13-4DD7-8087-829AA9F62C55}" type="presParOf" srcId="{3B4637F1-1039-421A-808D-F83EA2485909}" destId="{8D960D6A-6843-4BE1-9775-23655DFA06C0}" srcOrd="0" destOrd="0" presId="urn:microsoft.com/office/officeart/2005/8/layout/hList7"/>
    <dgm:cxn modelId="{AB485129-17F0-4976-8B26-582B68BC2BBE}" type="presParOf" srcId="{3B4637F1-1039-421A-808D-F83EA2485909}" destId="{284AA718-DEE9-4094-AA43-710D05C994B8}" srcOrd="1" destOrd="0" presId="urn:microsoft.com/office/officeart/2005/8/layout/hList7"/>
    <dgm:cxn modelId="{EB678FC1-59AB-4D6C-B6C7-1ADB2E640F8F}" type="presParOf" srcId="{3B4637F1-1039-421A-808D-F83EA2485909}" destId="{680E448D-8D6C-4BE5-9DBD-CFF4670F277D}" srcOrd="2" destOrd="0" presId="urn:microsoft.com/office/officeart/2005/8/layout/hList7"/>
    <dgm:cxn modelId="{57BA7E9A-6E06-4F81-8A4B-D76EAC3FFDAC}" type="presParOf" srcId="{3B4637F1-1039-421A-808D-F83EA2485909}" destId="{2C452D20-FC50-4375-9D0F-6C9E4854BF94}" srcOrd="3" destOrd="0" presId="urn:microsoft.com/office/officeart/2005/8/layout/hList7"/>
    <dgm:cxn modelId="{F5F34B56-857D-459A-932A-5F5FA4A30DCE}" type="presParOf" srcId="{D595638E-0FEF-4D20-BCF1-546F87F10332}" destId="{F68FBB5D-1D98-414B-837B-428FFF44B38E}" srcOrd="1" destOrd="0" presId="urn:microsoft.com/office/officeart/2005/8/layout/hList7"/>
    <dgm:cxn modelId="{159F143D-5AC9-42DF-AC98-3858894859AA}" type="presParOf" srcId="{D595638E-0FEF-4D20-BCF1-546F87F10332}" destId="{0033A172-36FA-4304-8DAD-EB8A0481FD94}" srcOrd="2" destOrd="0" presId="urn:microsoft.com/office/officeart/2005/8/layout/hList7"/>
    <dgm:cxn modelId="{348BD19B-5672-41E6-A093-8A8C065CEFDD}" type="presParOf" srcId="{0033A172-36FA-4304-8DAD-EB8A0481FD94}" destId="{19AE105F-55AE-45BA-AAD2-74384E06B9E8}" srcOrd="0" destOrd="0" presId="urn:microsoft.com/office/officeart/2005/8/layout/hList7"/>
    <dgm:cxn modelId="{F4F90488-E32B-4709-A004-3F353ADA25E9}" type="presParOf" srcId="{0033A172-36FA-4304-8DAD-EB8A0481FD94}" destId="{55399689-EDB7-4F8E-A1B7-31DBA6258338}" srcOrd="1" destOrd="0" presId="urn:microsoft.com/office/officeart/2005/8/layout/hList7"/>
    <dgm:cxn modelId="{CF27B9ED-6EEA-4D89-B312-BD450B2B78AE}" type="presParOf" srcId="{0033A172-36FA-4304-8DAD-EB8A0481FD94}" destId="{5A7FDEBA-27E0-47B3-A0EE-931802E8B2DF}" srcOrd="2" destOrd="0" presId="urn:microsoft.com/office/officeart/2005/8/layout/hList7"/>
    <dgm:cxn modelId="{C49714AE-5AF1-4F2D-A845-DA50D3515ED1}" type="presParOf" srcId="{0033A172-36FA-4304-8DAD-EB8A0481FD94}" destId="{6F51A2B6-2011-4100-AF17-273A6E7A59EB}" srcOrd="3" destOrd="0" presId="urn:microsoft.com/office/officeart/2005/8/layout/hList7"/>
    <dgm:cxn modelId="{2CF8FC98-3C9A-4322-A222-DE9FE9FDADAF}" type="presParOf" srcId="{D595638E-0FEF-4D20-BCF1-546F87F10332}" destId="{152B23B0-3FE0-43C5-92A4-C2F1A9DAC80A}" srcOrd="3" destOrd="0" presId="urn:microsoft.com/office/officeart/2005/8/layout/hList7"/>
    <dgm:cxn modelId="{F51E55D5-0D9A-4261-B4DE-566643F4E093}" type="presParOf" srcId="{D595638E-0FEF-4D20-BCF1-546F87F10332}" destId="{29B7D299-1914-44CF-B240-70B41E92F4FE}" srcOrd="4" destOrd="0" presId="urn:microsoft.com/office/officeart/2005/8/layout/hList7"/>
    <dgm:cxn modelId="{01289E48-E1C2-4B96-BD84-8DC2B5DF222B}" type="presParOf" srcId="{29B7D299-1914-44CF-B240-70B41E92F4FE}" destId="{F5EDEF7E-399C-4755-A9D4-DF6BBF2CBA96}" srcOrd="0" destOrd="0" presId="urn:microsoft.com/office/officeart/2005/8/layout/hList7"/>
    <dgm:cxn modelId="{3EACF1DD-091E-4A36-BEAD-9573B5FB0A6C}" type="presParOf" srcId="{29B7D299-1914-44CF-B240-70B41E92F4FE}" destId="{2710049A-0664-4E24-8923-12A47F62F2C7}" srcOrd="1" destOrd="0" presId="urn:microsoft.com/office/officeart/2005/8/layout/hList7"/>
    <dgm:cxn modelId="{15028BE2-4C93-4B97-A059-2582B7ADE3D4}" type="presParOf" srcId="{29B7D299-1914-44CF-B240-70B41E92F4FE}" destId="{D1F2DADC-373F-4E48-8320-07349BAEF945}" srcOrd="2" destOrd="0" presId="urn:microsoft.com/office/officeart/2005/8/layout/hList7"/>
    <dgm:cxn modelId="{F6D418A3-0741-4523-853D-654DE7366AE4}" type="presParOf" srcId="{29B7D299-1914-44CF-B240-70B41E92F4FE}" destId="{CD7BA0DF-BE63-4BC4-ACDC-22EA3D473913}" srcOrd="3" destOrd="0" presId="urn:microsoft.com/office/officeart/2005/8/layout/hList7"/>
    <dgm:cxn modelId="{7B07709E-C853-4815-A642-6596A2B3A309}" type="presParOf" srcId="{D595638E-0FEF-4D20-BCF1-546F87F10332}" destId="{9241A6E6-001B-460C-8A30-F78D9A8B1A1E}" srcOrd="5" destOrd="0" presId="urn:microsoft.com/office/officeart/2005/8/layout/hList7"/>
    <dgm:cxn modelId="{3A7E35BB-9409-4F42-9F04-2B7A084C0CCF}" type="presParOf" srcId="{D595638E-0FEF-4D20-BCF1-546F87F10332}" destId="{5A044DC0-4E16-45BB-9BD3-5F342A3C6C1A}" srcOrd="6" destOrd="0" presId="urn:microsoft.com/office/officeart/2005/8/layout/hList7"/>
    <dgm:cxn modelId="{2AB9235A-1509-4D21-ADB0-146B9830CAD4}" type="presParOf" srcId="{5A044DC0-4E16-45BB-9BD3-5F342A3C6C1A}" destId="{8FFD6FA3-2AF2-429C-8D67-6A84740DE366}" srcOrd="0" destOrd="0" presId="urn:microsoft.com/office/officeart/2005/8/layout/hList7"/>
    <dgm:cxn modelId="{4315C56B-CE4E-4CA6-874A-14EC67E22D01}" type="presParOf" srcId="{5A044DC0-4E16-45BB-9BD3-5F342A3C6C1A}" destId="{6552E078-C90D-4772-9BB1-65B43C8817A1}" srcOrd="1" destOrd="0" presId="urn:microsoft.com/office/officeart/2005/8/layout/hList7"/>
    <dgm:cxn modelId="{1543B32C-1E5D-4BE4-9B6A-0DE3A372175D}" type="presParOf" srcId="{5A044DC0-4E16-45BB-9BD3-5F342A3C6C1A}" destId="{E2EC5E6A-0C39-4234-A28C-D252C4D815C3}" srcOrd="2" destOrd="0" presId="urn:microsoft.com/office/officeart/2005/8/layout/hList7"/>
    <dgm:cxn modelId="{91F8A750-300F-4974-B5C8-CDC929F16E63}" type="presParOf" srcId="{5A044DC0-4E16-45BB-9BD3-5F342A3C6C1A}" destId="{CCB2D026-6E82-4F85-9416-619CFCAC403A}" srcOrd="3" destOrd="0" presId="urn:microsoft.com/office/officeart/2005/8/layout/hList7"/>
    <dgm:cxn modelId="{DED45539-AF82-43B3-8849-87AB0D39E068}" type="presParOf" srcId="{D595638E-0FEF-4D20-BCF1-546F87F10332}" destId="{F0F71D43-61CD-4DB2-A51F-B7AB09BC367B}" srcOrd="7" destOrd="0" presId="urn:microsoft.com/office/officeart/2005/8/layout/hList7"/>
    <dgm:cxn modelId="{3DC7B2A1-77B6-4EC8-BB48-BEE487D56792}" type="presParOf" srcId="{D595638E-0FEF-4D20-BCF1-546F87F10332}" destId="{A42E7996-0ED2-4E19-B00F-D9F680BDE4BF}" srcOrd="8" destOrd="0" presId="urn:microsoft.com/office/officeart/2005/8/layout/hList7"/>
    <dgm:cxn modelId="{713CD901-F91F-4AF9-8290-4202FC31883D}" type="presParOf" srcId="{A42E7996-0ED2-4E19-B00F-D9F680BDE4BF}" destId="{4C3CA480-6437-4CAD-9410-095B0BDD3780}" srcOrd="0" destOrd="0" presId="urn:microsoft.com/office/officeart/2005/8/layout/hList7"/>
    <dgm:cxn modelId="{67E8DB68-FAA2-4C53-87FB-9FBCBA088377}" type="presParOf" srcId="{A42E7996-0ED2-4E19-B00F-D9F680BDE4BF}" destId="{5849EEF8-012F-4739-A211-11960C5B5562}" srcOrd="1" destOrd="0" presId="urn:microsoft.com/office/officeart/2005/8/layout/hList7"/>
    <dgm:cxn modelId="{064E5285-849E-4321-A24B-A300D08F3AF7}" type="presParOf" srcId="{A42E7996-0ED2-4E19-B00F-D9F680BDE4BF}" destId="{8D064AD6-D8E4-47ED-89A3-EFB5647AF07E}" srcOrd="2" destOrd="0" presId="urn:microsoft.com/office/officeart/2005/8/layout/hList7"/>
    <dgm:cxn modelId="{FD1A3AE5-AED2-4BF9-920F-128200E04155}" type="presParOf" srcId="{A42E7996-0ED2-4E19-B00F-D9F680BDE4BF}" destId="{AB8230BE-2527-4205-AC5D-5A5023B75582}"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60D6A-6843-4BE1-9775-23655DFA06C0}">
      <dsp:nvSpPr>
        <dsp:cNvPr id="0" name=""/>
        <dsp:cNvSpPr/>
      </dsp:nvSpPr>
      <dsp:spPr>
        <a:xfrm>
          <a:off x="0" y="0"/>
          <a:ext cx="2295921" cy="270256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b="1" kern="1200" dirty="0"/>
            <a:t>API Usage</a:t>
          </a:r>
        </a:p>
        <a:p>
          <a:pPr marL="57150" lvl="1" indent="-57150" algn="l" defTabSz="444500">
            <a:lnSpc>
              <a:spcPct val="90000"/>
            </a:lnSpc>
            <a:spcBef>
              <a:spcPct val="0"/>
            </a:spcBef>
            <a:spcAft>
              <a:spcPct val="15000"/>
            </a:spcAft>
            <a:buChar char="•"/>
          </a:pPr>
          <a:r>
            <a:rPr lang="es-ES" sz="1000" kern="1200" dirty="0"/>
            <a:t>Utilización de la API REST de SpaceX (api.spacexdata.com/v4/</a:t>
          </a:r>
          <a:r>
            <a:rPr lang="es-ES" sz="1000" kern="1200" dirty="0" err="1"/>
            <a:t>launches</a:t>
          </a:r>
          <a:r>
            <a:rPr lang="es-ES" sz="1000" kern="1200" dirty="0"/>
            <a:t>/</a:t>
          </a:r>
          <a:r>
            <a:rPr lang="es-ES" sz="1000" kern="1200" dirty="0" err="1"/>
            <a:t>past</a:t>
          </a:r>
          <a:r>
            <a:rPr lang="es-ES" sz="1000" kern="1200" dirty="0"/>
            <a:t>).</a:t>
          </a:r>
          <a:endParaRPr lang="en-US" sz="1000" kern="1200" dirty="0"/>
        </a:p>
        <a:p>
          <a:pPr marL="57150" lvl="1" indent="-57150" algn="l" defTabSz="444500">
            <a:lnSpc>
              <a:spcPct val="90000"/>
            </a:lnSpc>
            <a:spcBef>
              <a:spcPct val="0"/>
            </a:spcBef>
            <a:spcAft>
              <a:spcPct val="15000"/>
            </a:spcAft>
            <a:buChar char="•"/>
          </a:pPr>
          <a:r>
            <a:rPr lang="es-ES" sz="1000" kern="1200" dirty="0"/>
            <a:t>Acceso a datos de lanzamientos pasados.</a:t>
          </a:r>
          <a:endParaRPr lang="en-US" sz="1000" kern="1200" dirty="0"/>
        </a:p>
        <a:p>
          <a:pPr marL="57150" lvl="1" indent="-57150" algn="l" defTabSz="444500">
            <a:lnSpc>
              <a:spcPct val="90000"/>
            </a:lnSpc>
            <a:spcBef>
              <a:spcPct val="0"/>
            </a:spcBef>
            <a:spcAft>
              <a:spcPct val="15000"/>
            </a:spcAft>
            <a:buChar char="•"/>
          </a:pPr>
          <a:r>
            <a:rPr lang="en-US" sz="1000" kern="1200" dirty="0" err="1"/>
            <a:t>Formato</a:t>
          </a:r>
          <a:r>
            <a:rPr lang="en-US" sz="1000" kern="1200" dirty="0"/>
            <a:t> de </a:t>
          </a:r>
          <a:r>
            <a:rPr lang="en-US" sz="1000" kern="1200" dirty="0" err="1"/>
            <a:t>respuesta</a:t>
          </a:r>
          <a:r>
            <a:rPr lang="en-US" sz="1000" kern="1200" dirty="0"/>
            <a:t> JSON.</a:t>
          </a:r>
        </a:p>
      </dsp:txBody>
      <dsp:txXfrm>
        <a:off x="0" y="1081024"/>
        <a:ext cx="2295921" cy="1081024"/>
      </dsp:txXfrm>
    </dsp:sp>
    <dsp:sp modelId="{2C452D20-FC50-4375-9D0F-6C9E4854BF94}">
      <dsp:nvSpPr>
        <dsp:cNvPr id="0" name=""/>
        <dsp:cNvSpPr/>
      </dsp:nvSpPr>
      <dsp:spPr>
        <a:xfrm>
          <a:off x="697984" y="162153"/>
          <a:ext cx="899952" cy="899952"/>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AE105F-55AE-45BA-AAD2-74384E06B9E8}">
      <dsp:nvSpPr>
        <dsp:cNvPr id="0" name=""/>
        <dsp:cNvSpPr/>
      </dsp:nvSpPr>
      <dsp:spPr>
        <a:xfrm>
          <a:off x="2364799" y="0"/>
          <a:ext cx="2295921" cy="270256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b="1" kern="1200" dirty="0"/>
            <a:t>GET Request</a:t>
          </a:r>
        </a:p>
        <a:p>
          <a:pPr marL="57150" lvl="1" indent="-57150" algn="l" defTabSz="444500">
            <a:lnSpc>
              <a:spcPct val="90000"/>
            </a:lnSpc>
            <a:spcBef>
              <a:spcPct val="0"/>
            </a:spcBef>
            <a:spcAft>
              <a:spcPct val="15000"/>
            </a:spcAft>
            <a:buChar char="•"/>
          </a:pPr>
          <a:r>
            <a:rPr lang="es-ES" sz="1000" kern="1200" dirty="0"/>
            <a:t>Solicitud GET para obtener datos</a:t>
          </a:r>
          <a:endParaRPr lang="en-US" sz="1000" kern="1200" dirty="0"/>
        </a:p>
        <a:p>
          <a:pPr marL="57150" lvl="1" indent="-57150" algn="l" defTabSz="444500">
            <a:lnSpc>
              <a:spcPct val="90000"/>
            </a:lnSpc>
            <a:spcBef>
              <a:spcPct val="0"/>
            </a:spcBef>
            <a:spcAft>
              <a:spcPct val="15000"/>
            </a:spcAft>
            <a:buChar char="•"/>
          </a:pPr>
          <a:r>
            <a:rPr lang="es-ES" sz="1000" kern="1200" dirty="0"/>
            <a:t>Uso de la librería </a:t>
          </a:r>
          <a:r>
            <a:rPr lang="es-ES" sz="1000" kern="1200" dirty="0" err="1"/>
            <a:t>requests</a:t>
          </a:r>
          <a:r>
            <a:rPr lang="es-ES" sz="1000" kern="1200" dirty="0"/>
            <a:t> en Python.</a:t>
          </a:r>
          <a:endParaRPr lang="en-US" sz="1000" kern="1200" dirty="0"/>
        </a:p>
      </dsp:txBody>
      <dsp:txXfrm>
        <a:off x="2364799" y="1081024"/>
        <a:ext cx="2295921" cy="1081024"/>
      </dsp:txXfrm>
    </dsp:sp>
    <dsp:sp modelId="{6F51A2B6-2011-4100-AF17-273A6E7A59EB}">
      <dsp:nvSpPr>
        <dsp:cNvPr id="0" name=""/>
        <dsp:cNvSpPr/>
      </dsp:nvSpPr>
      <dsp:spPr>
        <a:xfrm>
          <a:off x="3062783" y="162153"/>
          <a:ext cx="899952" cy="89995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DEF7E-399C-4755-A9D4-DF6BBF2CBA96}">
      <dsp:nvSpPr>
        <dsp:cNvPr id="0" name=""/>
        <dsp:cNvSpPr/>
      </dsp:nvSpPr>
      <dsp:spPr>
        <a:xfrm>
          <a:off x="4729598" y="0"/>
          <a:ext cx="2295921" cy="270256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b="1" kern="1200" dirty="0"/>
            <a:t>Response Format</a:t>
          </a:r>
        </a:p>
        <a:p>
          <a:pPr marL="57150" lvl="1" indent="-57150" algn="l" defTabSz="444500">
            <a:lnSpc>
              <a:spcPct val="90000"/>
            </a:lnSpc>
            <a:spcBef>
              <a:spcPct val="0"/>
            </a:spcBef>
            <a:spcAft>
              <a:spcPct val="15000"/>
            </a:spcAft>
            <a:buChar char="•"/>
          </a:pPr>
          <a:r>
            <a:rPr lang="en-US" sz="1000" kern="1200" dirty="0"/>
            <a:t>Respuesta </a:t>
          </a:r>
          <a:r>
            <a:rPr lang="en-US" sz="1000" kern="1200" dirty="0" err="1"/>
            <a:t>en</a:t>
          </a:r>
          <a:r>
            <a:rPr lang="en-US" sz="1000" kern="1200" dirty="0"/>
            <a:t> </a:t>
          </a:r>
          <a:r>
            <a:rPr lang="en-US" sz="1000" kern="1200" dirty="0" err="1"/>
            <a:t>formato</a:t>
          </a:r>
          <a:r>
            <a:rPr lang="en-US" sz="1000" kern="1200" dirty="0"/>
            <a:t> JSON</a:t>
          </a:r>
        </a:p>
      </dsp:txBody>
      <dsp:txXfrm>
        <a:off x="4729598" y="1081024"/>
        <a:ext cx="2295921" cy="1081024"/>
      </dsp:txXfrm>
    </dsp:sp>
    <dsp:sp modelId="{CD7BA0DF-BE63-4BC4-ACDC-22EA3D473913}">
      <dsp:nvSpPr>
        <dsp:cNvPr id="0" name=""/>
        <dsp:cNvSpPr/>
      </dsp:nvSpPr>
      <dsp:spPr>
        <a:xfrm>
          <a:off x="5427583" y="162153"/>
          <a:ext cx="899952" cy="899952"/>
        </a:xfrm>
        <a:prstGeom prst="ellipse">
          <a:avLst/>
        </a:prstGeom>
        <a:blipFill>
          <a:blip xmlns:r="http://schemas.openxmlformats.org/officeDocument/2006/relationships" r:embed="rId4">
            <a:extLst>
              <a:ext uri="{837473B0-CC2E-450A-ABE3-18F120FF3D39}">
                <a1611:picAttrSrcUrl xmlns:a1611="http://schemas.microsoft.com/office/drawing/2016/11/main" r:id="rId5"/>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FD6FA3-2AF2-429C-8D67-6A84740DE366}">
      <dsp:nvSpPr>
        <dsp:cNvPr id="0" name=""/>
        <dsp:cNvSpPr/>
      </dsp:nvSpPr>
      <dsp:spPr>
        <a:xfrm>
          <a:off x="7094397" y="0"/>
          <a:ext cx="2295921" cy="270256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b="1" kern="1200" dirty="0"/>
            <a:t>Data Normalization</a:t>
          </a:r>
        </a:p>
        <a:p>
          <a:pPr marL="57150" lvl="1" indent="-57150" algn="l" defTabSz="444500">
            <a:lnSpc>
              <a:spcPct val="90000"/>
            </a:lnSpc>
            <a:spcBef>
              <a:spcPct val="0"/>
            </a:spcBef>
            <a:spcAft>
              <a:spcPct val="15000"/>
            </a:spcAft>
            <a:buChar char="•"/>
          </a:pPr>
          <a:r>
            <a:rPr lang="es-ES" sz="1000" kern="1200" dirty="0"/>
            <a:t>Transformación de datos JSON a tabla (</a:t>
          </a:r>
          <a:r>
            <a:rPr lang="es-ES" sz="1000" kern="1200" dirty="0" err="1"/>
            <a:t>dataframe</a:t>
          </a:r>
          <a:r>
            <a:rPr lang="es-ES" sz="1000" kern="1200" dirty="0"/>
            <a:t>)</a:t>
          </a:r>
          <a:endParaRPr lang="en-US" sz="1000" kern="1200" dirty="0"/>
        </a:p>
        <a:p>
          <a:pPr marL="57150" lvl="1" indent="-57150" algn="l" defTabSz="444500">
            <a:lnSpc>
              <a:spcPct val="90000"/>
            </a:lnSpc>
            <a:spcBef>
              <a:spcPct val="0"/>
            </a:spcBef>
            <a:spcAft>
              <a:spcPct val="15000"/>
            </a:spcAft>
            <a:buChar char="•"/>
          </a:pPr>
          <a:r>
            <a:rPr lang="en-US" sz="1000" kern="1200" dirty="0" err="1"/>
            <a:t>Uso</a:t>
          </a:r>
          <a:r>
            <a:rPr lang="en-US" sz="1000" kern="1200" dirty="0"/>
            <a:t> de </a:t>
          </a:r>
          <a:r>
            <a:rPr lang="en-US" sz="1000" kern="1200" dirty="0" err="1"/>
            <a:t>json_normalize</a:t>
          </a:r>
          <a:endParaRPr lang="en-US" sz="1000" kern="1200" dirty="0"/>
        </a:p>
      </dsp:txBody>
      <dsp:txXfrm>
        <a:off x="7094397" y="1081024"/>
        <a:ext cx="2295921" cy="1081024"/>
      </dsp:txXfrm>
    </dsp:sp>
    <dsp:sp modelId="{CCB2D026-6E82-4F85-9416-619CFCAC403A}">
      <dsp:nvSpPr>
        <dsp:cNvPr id="0" name=""/>
        <dsp:cNvSpPr/>
      </dsp:nvSpPr>
      <dsp:spPr>
        <a:xfrm>
          <a:off x="7792382" y="162153"/>
          <a:ext cx="899952" cy="89995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5000" r="-45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CA480-6437-4CAD-9410-095B0BDD3780}">
      <dsp:nvSpPr>
        <dsp:cNvPr id="0" name=""/>
        <dsp:cNvSpPr/>
      </dsp:nvSpPr>
      <dsp:spPr>
        <a:xfrm>
          <a:off x="9459197" y="0"/>
          <a:ext cx="2295921" cy="270256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1">
          <a:noAutofit/>
        </a:bodyPr>
        <a:lstStyle/>
        <a:p>
          <a:pPr marL="0" lvl="0" indent="0" algn="l" defTabSz="444500">
            <a:lnSpc>
              <a:spcPct val="90000"/>
            </a:lnSpc>
            <a:spcBef>
              <a:spcPct val="0"/>
            </a:spcBef>
            <a:spcAft>
              <a:spcPct val="35000"/>
            </a:spcAft>
            <a:buNone/>
          </a:pPr>
          <a:r>
            <a:rPr lang="en-US" sz="1000" b="1" kern="1200" dirty="0"/>
            <a:t>Web Scraping </a:t>
          </a:r>
        </a:p>
        <a:p>
          <a:pPr marL="57150" lvl="1" indent="-57150" algn="l" defTabSz="444500">
            <a:lnSpc>
              <a:spcPct val="90000"/>
            </a:lnSpc>
            <a:spcBef>
              <a:spcPct val="0"/>
            </a:spcBef>
            <a:spcAft>
              <a:spcPct val="15000"/>
            </a:spcAft>
            <a:buChar char="•"/>
          </a:pPr>
          <a:r>
            <a:rPr lang="es-ES" sz="1000" kern="1200" dirty="0"/>
            <a:t>Extracción de información de páginas web (Wikipedia, etc.).</a:t>
          </a:r>
          <a:endParaRPr lang="en-US" sz="1000" kern="1200" dirty="0"/>
        </a:p>
        <a:p>
          <a:pPr marL="57150" lvl="1" indent="-57150" algn="l" defTabSz="444500">
            <a:lnSpc>
              <a:spcPct val="90000"/>
            </a:lnSpc>
            <a:spcBef>
              <a:spcPct val="0"/>
            </a:spcBef>
            <a:spcAft>
              <a:spcPct val="15000"/>
            </a:spcAft>
            <a:buChar char="•"/>
          </a:pPr>
          <a:r>
            <a:rPr lang="en-US" sz="1000" kern="1200" dirty="0" err="1"/>
            <a:t>Uso</a:t>
          </a:r>
          <a:r>
            <a:rPr lang="en-US" sz="1000" kern="1200" dirty="0"/>
            <a:t> de </a:t>
          </a:r>
          <a:r>
            <a:rPr lang="en-US" sz="1000" kern="1200" dirty="0" err="1"/>
            <a:t>BeautifulSoup</a:t>
          </a:r>
          <a:endParaRPr lang="en-US" sz="1000" kern="1200" dirty="0"/>
        </a:p>
      </dsp:txBody>
      <dsp:txXfrm>
        <a:off x="9459197" y="1081024"/>
        <a:ext cx="2295921" cy="1081024"/>
      </dsp:txXfrm>
    </dsp:sp>
    <dsp:sp modelId="{AB8230BE-2527-4205-AC5D-5A5023B75582}">
      <dsp:nvSpPr>
        <dsp:cNvPr id="0" name=""/>
        <dsp:cNvSpPr/>
      </dsp:nvSpPr>
      <dsp:spPr>
        <a:xfrm>
          <a:off x="10157181" y="162153"/>
          <a:ext cx="899952" cy="899952"/>
        </a:xfrm>
        <a:prstGeom prst="ellipse">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l="-2000" r="-20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83FBA0-B70D-4B09-B0AD-0654D01DBE71}">
      <dsp:nvSpPr>
        <dsp:cNvPr id="0" name=""/>
        <dsp:cNvSpPr/>
      </dsp:nvSpPr>
      <dsp:spPr>
        <a:xfrm>
          <a:off x="470204" y="2162048"/>
          <a:ext cx="10814709" cy="405384"/>
        </a:xfrm>
        <a:prstGeom prs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431439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 Guerrero</a:t>
            </a:r>
          </a:p>
          <a:p>
            <a:r>
              <a:rPr lang="en-US" dirty="0">
                <a:solidFill>
                  <a:schemeClr val="bg2"/>
                </a:solidFill>
                <a:latin typeface="Abadi" panose="020B0604020104020204" pitchFamily="34" charset="0"/>
                <a:ea typeface="SF Pro" pitchFamily="2" charset="0"/>
                <a:cs typeface="SF Pro" pitchFamily="2" charset="0"/>
              </a:rPr>
              <a:t>2/09/2025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prstGeom prst="rect">
            <a:avLst/>
          </a:prstGeom>
        </p:spPr>
        <p:txBody>
          <a:bodyPr vert="horz" lIns="91440" tIns="45720" rIns="91440" bIns="45720" rtlCol="0" anchor="t">
            <a:normAutofit/>
          </a:bodyPr>
          <a:lstStyle/>
          <a:p>
            <a:pPr>
              <a:lnSpc>
                <a:spcPct val="100000"/>
              </a:lnSpc>
              <a:spcBef>
                <a:spcPts val="1400"/>
              </a:spcBef>
            </a:pPr>
            <a:r>
              <a:rPr lang="es-ES" sz="1800" dirty="0">
                <a:solidFill>
                  <a:schemeClr val="accent3">
                    <a:lumMod val="25000"/>
                  </a:schemeClr>
                </a:solidFill>
                <a:latin typeface="Abadi" panose="020B0604020104020204" pitchFamily="34" charset="0"/>
              </a:rPr>
              <a:t>Step 1: </a:t>
            </a:r>
            <a:r>
              <a:rPr lang="es-ES" sz="1800" dirty="0" err="1">
                <a:solidFill>
                  <a:schemeClr val="accent3">
                    <a:lumMod val="25000"/>
                  </a:schemeClr>
                </a:solidFill>
                <a:latin typeface="Abadi" panose="020B0604020104020204" pitchFamily="34" charset="0"/>
              </a:rPr>
              <a:t>Retrieve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launch</a:t>
            </a:r>
            <a:r>
              <a:rPr lang="es-ES" sz="1800" dirty="0">
                <a:solidFill>
                  <a:schemeClr val="accent3">
                    <a:lumMod val="25000"/>
                  </a:schemeClr>
                </a:solidFill>
                <a:latin typeface="Abadi" panose="020B0604020104020204" pitchFamily="34" charset="0"/>
              </a:rPr>
              <a:t> data </a:t>
            </a:r>
            <a:r>
              <a:rPr lang="es-ES" sz="1800" dirty="0" err="1">
                <a:solidFill>
                  <a:schemeClr val="accent3">
                    <a:lumMod val="25000"/>
                  </a:schemeClr>
                </a:solidFill>
                <a:latin typeface="Abadi" panose="020B0604020104020204" pitchFamily="34" charset="0"/>
              </a:rPr>
              <a:t>from</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launches</a:t>
            </a:r>
            <a:endParaRPr lang="es-ES" sz="1800" dirty="0">
              <a:solidFill>
                <a:schemeClr val="accent3">
                  <a:lumMod val="25000"/>
                </a:schemeClr>
              </a:solidFill>
              <a:latin typeface="Abadi" panose="020B0604020104020204" pitchFamily="34" charset="0"/>
            </a:endParaRPr>
          </a:p>
          <a:p>
            <a:pPr>
              <a:lnSpc>
                <a:spcPct val="100000"/>
              </a:lnSpc>
              <a:spcBef>
                <a:spcPts val="1400"/>
              </a:spcBef>
            </a:pPr>
            <a:r>
              <a:rPr lang="es-ES" sz="1800" dirty="0">
                <a:solidFill>
                  <a:schemeClr val="accent3">
                    <a:lumMod val="25000"/>
                  </a:schemeClr>
                </a:solidFill>
                <a:latin typeface="Abadi" panose="020B0604020104020204" pitchFamily="34" charset="0"/>
              </a:rPr>
              <a:t>Step 2: </a:t>
            </a:r>
            <a:r>
              <a:rPr lang="es-ES" sz="1800" dirty="0" err="1">
                <a:solidFill>
                  <a:schemeClr val="accent3">
                    <a:lumMod val="25000"/>
                  </a:schemeClr>
                </a:solidFill>
                <a:latin typeface="Abadi" panose="020B0604020104020204" pitchFamily="34" charset="0"/>
              </a:rPr>
              <a:t>Extract</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rocket</a:t>
            </a:r>
            <a:r>
              <a:rPr lang="es-ES" sz="1800" dirty="0">
                <a:solidFill>
                  <a:schemeClr val="accent3">
                    <a:lumMod val="25000"/>
                  </a:schemeClr>
                </a:solidFill>
                <a:latin typeface="Abadi" panose="020B0604020104020204" pitchFamily="34" charset="0"/>
              </a:rPr>
              <a:t> and </a:t>
            </a:r>
            <a:r>
              <a:rPr lang="es-ES" sz="1800" dirty="0" err="1">
                <a:solidFill>
                  <a:schemeClr val="accent3">
                    <a:lumMod val="25000"/>
                  </a:schemeClr>
                </a:solidFill>
                <a:latin typeface="Abadi" panose="020B0604020104020204" pitchFamily="34" charset="0"/>
              </a:rPr>
              <a:t>launchpad</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Ids</a:t>
            </a:r>
            <a:endParaRPr lang="es-ES" sz="1800" dirty="0">
              <a:solidFill>
                <a:schemeClr val="accent3">
                  <a:lumMod val="25000"/>
                </a:schemeClr>
              </a:solidFill>
              <a:latin typeface="Abadi" panose="020B0604020104020204" pitchFamily="34" charset="0"/>
            </a:endParaRPr>
          </a:p>
          <a:p>
            <a:pPr>
              <a:lnSpc>
                <a:spcPct val="100000"/>
              </a:lnSpc>
              <a:spcBef>
                <a:spcPts val="1400"/>
              </a:spcBef>
            </a:pPr>
            <a:r>
              <a:rPr lang="es-ES" sz="1800" dirty="0">
                <a:solidFill>
                  <a:schemeClr val="accent3">
                    <a:lumMod val="25000"/>
                  </a:schemeClr>
                </a:solidFill>
                <a:latin typeface="Abadi" panose="020B0604020104020204" pitchFamily="34" charset="0"/>
              </a:rPr>
              <a:t>Step 3: </a:t>
            </a:r>
            <a:r>
              <a:rPr lang="es-ES" sz="1800" dirty="0" err="1">
                <a:solidFill>
                  <a:schemeClr val="accent3">
                    <a:lumMod val="25000"/>
                  </a:schemeClr>
                </a:solidFill>
                <a:latin typeface="Abadi" panose="020B0604020104020204" pitchFamily="34" charset="0"/>
              </a:rPr>
              <a:t>Query</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rockets</a:t>
            </a:r>
            <a:r>
              <a:rPr lang="es-ES" sz="1800" dirty="0">
                <a:solidFill>
                  <a:schemeClr val="accent3">
                    <a:lumMod val="25000"/>
                  </a:schemeClr>
                </a:solidFill>
                <a:latin typeface="Abadi" panose="020B0604020104020204" pitchFamily="34" charset="0"/>
              </a:rPr>
              <a:t> and /</a:t>
            </a:r>
            <a:r>
              <a:rPr lang="es-ES" sz="1800" dirty="0" err="1">
                <a:solidFill>
                  <a:schemeClr val="accent3">
                    <a:lumMod val="25000"/>
                  </a:schemeClr>
                </a:solidFill>
                <a:latin typeface="Abadi" panose="020B0604020104020204" pitchFamily="34" charset="0"/>
              </a:rPr>
              <a:t>launchpads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for</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details</a:t>
            </a:r>
            <a:endParaRPr lang="es-ES" sz="1800" dirty="0">
              <a:solidFill>
                <a:schemeClr val="accent3">
                  <a:lumMod val="25000"/>
                </a:schemeClr>
              </a:solidFill>
              <a:latin typeface="Abadi" panose="020B0604020104020204" pitchFamily="34" charset="0"/>
            </a:endParaRPr>
          </a:p>
          <a:p>
            <a:pPr>
              <a:lnSpc>
                <a:spcPct val="100000"/>
              </a:lnSpc>
              <a:spcBef>
                <a:spcPts val="1400"/>
              </a:spcBef>
            </a:pPr>
            <a:r>
              <a:rPr lang="es-ES" sz="1800" dirty="0">
                <a:solidFill>
                  <a:schemeClr val="accent3">
                    <a:lumMod val="25000"/>
                  </a:schemeClr>
                </a:solidFill>
                <a:latin typeface="Abadi" panose="020B0604020104020204" pitchFamily="34" charset="0"/>
              </a:rPr>
              <a:t>Step 4: Store data in a </a:t>
            </a:r>
            <a:r>
              <a:rPr lang="es-ES" sz="1800" dirty="0" err="1">
                <a:solidFill>
                  <a:schemeClr val="accent3">
                    <a:lumMod val="25000"/>
                  </a:schemeClr>
                </a:solidFill>
                <a:latin typeface="Abadi" panose="020B0604020104020204" pitchFamily="34" charset="0"/>
              </a:rPr>
              <a:t>DataFrame</a:t>
            </a:r>
            <a:endParaRPr lang="es-ES" sz="1800" dirty="0">
              <a:solidFill>
                <a:schemeClr val="accent3">
                  <a:lumMod val="25000"/>
                </a:schemeClr>
              </a:solidFill>
              <a:latin typeface="Abadi" panose="020B0604020104020204" pitchFamily="34" charset="0"/>
            </a:endParaRPr>
          </a:p>
          <a:p>
            <a:pPr>
              <a:lnSpc>
                <a:spcPct val="100000"/>
              </a:lnSpc>
              <a:spcBef>
                <a:spcPts val="1400"/>
              </a:spcBef>
            </a:pPr>
            <a:r>
              <a:rPr lang="es-ES" sz="1800" dirty="0">
                <a:solidFill>
                  <a:schemeClr val="accent3">
                    <a:lumMod val="25000"/>
                  </a:schemeClr>
                </a:solidFill>
                <a:latin typeface="Abadi" panose="020B0604020104020204" pitchFamily="34" charset="0"/>
              </a:rPr>
              <a:t>View </a:t>
            </a:r>
            <a:r>
              <a:rPr lang="es-ES" sz="1800" dirty="0" err="1">
                <a:solidFill>
                  <a:schemeClr val="accent3">
                    <a:lumMod val="25000"/>
                  </a:schemeClr>
                </a:solidFill>
                <a:latin typeface="Abadi" panose="020B0604020104020204" pitchFamily="34" charset="0"/>
              </a:rPr>
              <a:t>key</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code</a:t>
            </a:r>
            <a:r>
              <a:rPr lang="es-ES" sz="1800" dirty="0">
                <a:solidFill>
                  <a:schemeClr val="accent3">
                    <a:lumMod val="25000"/>
                  </a:schemeClr>
                </a:solidFill>
                <a:latin typeface="Abadi" panose="020B0604020104020204" pitchFamily="34" charset="0"/>
              </a:rPr>
              <a:t> in:</a:t>
            </a:r>
            <a:br>
              <a:rPr lang="es-ES" sz="1800" dirty="0">
                <a:solidFill>
                  <a:schemeClr val="accent3">
                    <a:lumMod val="25000"/>
                  </a:schemeClr>
                </a:solidFill>
                <a:latin typeface="Abadi" panose="020B0604020104020204" pitchFamily="34" charset="0"/>
              </a:rPr>
            </a:br>
            <a:r>
              <a:rPr lang="en-US" sz="1800" dirty="0">
                <a:solidFill>
                  <a:srgbClr val="1C7DDB"/>
                </a:solidFill>
                <a:latin typeface="Abadi" panose="020B0604020104020204" pitchFamily="34" charset="0"/>
              </a:rPr>
              <a:t>https://github.com/joguerre1/SpaceY/blob/master/jupyter-labs-spacex-data-collection-api.ipynb</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2">
            <a:extLst>
              <a:ext uri="{FF2B5EF4-FFF2-40B4-BE49-F238E27FC236}">
                <a16:creationId xmlns:a16="http://schemas.microsoft.com/office/drawing/2014/main" id="{D5C589BF-A13D-F184-399D-769BD2CE5E3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635760"/>
            <a:ext cx="5869118" cy="358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72549" cy="4374662"/>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Key Phrases:</a:t>
            </a:r>
          </a:p>
          <a:p>
            <a:pPr>
              <a:lnSpc>
                <a:spcPct val="100000"/>
              </a:lnSpc>
              <a:spcBef>
                <a:spcPts val="1400"/>
              </a:spcBef>
            </a:pPr>
            <a:r>
              <a:rPr lang="en-US" sz="1800" dirty="0">
                <a:solidFill>
                  <a:schemeClr val="accent3">
                    <a:lumMod val="25000"/>
                  </a:schemeClr>
                </a:solidFill>
                <a:latin typeface="Abadi" panose="020B0604020104020204" pitchFamily="34" charset="0"/>
              </a:rPr>
              <a:t>Web Scraping with Python</a:t>
            </a:r>
          </a:p>
          <a:p>
            <a:pPr>
              <a:lnSpc>
                <a:spcPct val="100000"/>
              </a:lnSpc>
              <a:spcBef>
                <a:spcPts val="1400"/>
              </a:spcBef>
            </a:pPr>
            <a:r>
              <a:rPr lang="en-US" sz="1800" dirty="0">
                <a:solidFill>
                  <a:schemeClr val="accent3">
                    <a:lumMod val="25000"/>
                  </a:schemeClr>
                </a:solidFill>
                <a:latin typeface="Abadi" panose="020B0604020104020204" pitchFamily="34" charset="0"/>
              </a:rPr>
              <a:t>Beautiful Soup library</a:t>
            </a:r>
          </a:p>
          <a:p>
            <a:pPr>
              <a:lnSpc>
                <a:spcPct val="100000"/>
              </a:lnSpc>
              <a:spcBef>
                <a:spcPts val="1400"/>
              </a:spcBef>
            </a:pPr>
            <a:r>
              <a:rPr lang="en-US" sz="1800" dirty="0">
                <a:solidFill>
                  <a:schemeClr val="accent3">
                    <a:lumMod val="25000"/>
                  </a:schemeClr>
                </a:solidFill>
                <a:latin typeface="Abadi" panose="020B0604020104020204" pitchFamily="34" charset="0"/>
              </a:rPr>
              <a:t>HTML parsing</a:t>
            </a:r>
          </a:p>
          <a:p>
            <a:pPr>
              <a:lnSpc>
                <a:spcPct val="100000"/>
              </a:lnSpc>
              <a:spcBef>
                <a:spcPts val="1400"/>
              </a:spcBef>
            </a:pPr>
            <a:r>
              <a:rPr lang="en-US" sz="1800" dirty="0">
                <a:solidFill>
                  <a:schemeClr val="accent3">
                    <a:lumMod val="25000"/>
                  </a:schemeClr>
                </a:solidFill>
                <a:latin typeface="Abadi" panose="020B0604020104020204" pitchFamily="34" charset="0"/>
              </a:rPr>
              <a:t>Data extraction (tables, lists)</a:t>
            </a:r>
          </a:p>
          <a:p>
            <a:pPr>
              <a:lnSpc>
                <a:spcPct val="100000"/>
              </a:lnSpc>
              <a:spcBef>
                <a:spcPts val="1400"/>
              </a:spcBef>
            </a:pPr>
            <a:r>
              <a:rPr lang="en-US" sz="1800" dirty="0">
                <a:solidFill>
                  <a:schemeClr val="accent3">
                    <a:lumMod val="25000"/>
                  </a:schemeClr>
                </a:solidFill>
                <a:latin typeface="Abadi" panose="020B0604020104020204" pitchFamily="34" charset="0"/>
              </a:rPr>
              <a:t>Pandas </a:t>
            </a:r>
            <a:r>
              <a:rPr lang="en-US" sz="1800" dirty="0" err="1">
                <a:solidFill>
                  <a:schemeClr val="accent3">
                    <a:lumMod val="25000"/>
                  </a:schemeClr>
                </a:solidFill>
                <a:latin typeface="Abadi" panose="020B0604020104020204" pitchFamily="34" charset="0"/>
              </a:rPr>
              <a:t>DataFrames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Data cleaning</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s-ES" sz="1800" dirty="0">
                <a:solidFill>
                  <a:schemeClr val="accent3">
                    <a:lumMod val="25000"/>
                  </a:schemeClr>
                </a:solidFill>
                <a:latin typeface="Abadi" panose="020B0604020104020204" pitchFamily="34" charset="0"/>
              </a:rPr>
              <a:t>View </a:t>
            </a:r>
            <a:r>
              <a:rPr lang="es-ES" sz="1800" dirty="0" err="1">
                <a:solidFill>
                  <a:schemeClr val="accent3">
                    <a:lumMod val="25000"/>
                  </a:schemeClr>
                </a:solidFill>
                <a:latin typeface="Abadi" panose="020B0604020104020204" pitchFamily="34" charset="0"/>
              </a:rPr>
              <a:t>key</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code</a:t>
            </a:r>
            <a:r>
              <a:rPr lang="es-ES" sz="1800" dirty="0">
                <a:solidFill>
                  <a:schemeClr val="accent3">
                    <a:lumMod val="25000"/>
                  </a:schemeClr>
                </a:solidFill>
                <a:latin typeface="Abadi" panose="020B0604020104020204" pitchFamily="34" charset="0"/>
              </a:rPr>
              <a:t> in:</a:t>
            </a:r>
            <a:br>
              <a:rPr lang="es-ES" sz="1800" dirty="0">
                <a:solidFill>
                  <a:schemeClr val="accent3">
                    <a:lumMod val="25000"/>
                  </a:schemeClr>
                </a:solidFill>
                <a:latin typeface="Abadi" panose="020B0604020104020204" pitchFamily="34" charset="0"/>
              </a:rPr>
            </a:br>
            <a:r>
              <a:rPr lang="en-US" sz="1900" dirty="0">
                <a:solidFill>
                  <a:srgbClr val="1C7DDB"/>
                </a:solidFill>
                <a:latin typeface="Abadi" panose="020B0604020104020204" pitchFamily="34" charset="0"/>
              </a:rPr>
              <a:t>https://github.com/joguerre1/SpaceY/blob/master/jupyter-labs-webscraping_jose.ipynb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uadroTexto 4">
            <a:extLst>
              <a:ext uri="{FF2B5EF4-FFF2-40B4-BE49-F238E27FC236}">
                <a16:creationId xmlns:a16="http://schemas.microsoft.com/office/drawing/2014/main" id="{927F3446-87C5-EEE8-EACD-E4216C75729D}"/>
              </a:ext>
            </a:extLst>
          </p:cNvPr>
          <p:cNvSpPr txBox="1"/>
          <p:nvPr/>
        </p:nvSpPr>
        <p:spPr>
          <a:xfrm>
            <a:off x="8365428" y="1386066"/>
            <a:ext cx="6322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Start</a:t>
            </a:r>
          </a:p>
        </p:txBody>
      </p:sp>
      <p:sp>
        <p:nvSpPr>
          <p:cNvPr id="7" name="CuadroTexto 6">
            <a:extLst>
              <a:ext uri="{FF2B5EF4-FFF2-40B4-BE49-F238E27FC236}">
                <a16:creationId xmlns:a16="http://schemas.microsoft.com/office/drawing/2014/main" id="{BC884C2A-C71C-FC50-ECBA-1387B7A5F69D}"/>
              </a:ext>
            </a:extLst>
          </p:cNvPr>
          <p:cNvSpPr txBox="1"/>
          <p:nvPr/>
        </p:nvSpPr>
        <p:spPr>
          <a:xfrm>
            <a:off x="7631308" y="2137410"/>
            <a:ext cx="211756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Fetch Website HTML</a:t>
            </a:r>
          </a:p>
        </p:txBody>
      </p:sp>
      <p:sp>
        <p:nvSpPr>
          <p:cNvPr id="8" name="CuadroTexto 7">
            <a:extLst>
              <a:ext uri="{FF2B5EF4-FFF2-40B4-BE49-F238E27FC236}">
                <a16:creationId xmlns:a16="http://schemas.microsoft.com/office/drawing/2014/main" id="{C9C58AD9-E677-EF75-C60F-A28A605D8A62}"/>
              </a:ext>
            </a:extLst>
          </p:cNvPr>
          <p:cNvSpPr txBox="1"/>
          <p:nvPr/>
        </p:nvSpPr>
        <p:spPr>
          <a:xfrm>
            <a:off x="7095392" y="2839257"/>
            <a:ext cx="318939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Parse HTML with Beautiful Soup</a:t>
            </a:r>
          </a:p>
        </p:txBody>
      </p:sp>
      <p:cxnSp>
        <p:nvCxnSpPr>
          <p:cNvPr id="10" name="Conector recto de flecha 9">
            <a:extLst>
              <a:ext uri="{FF2B5EF4-FFF2-40B4-BE49-F238E27FC236}">
                <a16:creationId xmlns:a16="http://schemas.microsoft.com/office/drawing/2014/main" id="{C9F83160-A61E-2597-801A-166C350B509E}"/>
              </a:ext>
            </a:extLst>
          </p:cNvPr>
          <p:cNvCxnSpPr>
            <a:cxnSpLocks/>
            <a:stCxn id="5" idx="2"/>
            <a:endCxn id="7" idx="0"/>
          </p:cNvCxnSpPr>
          <p:nvPr/>
        </p:nvCxnSpPr>
        <p:spPr>
          <a:xfrm>
            <a:off x="8681573" y="1755398"/>
            <a:ext cx="8519" cy="382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828EEF1E-3FAD-B721-6063-8285A6939630}"/>
              </a:ext>
            </a:extLst>
          </p:cNvPr>
          <p:cNvCxnSpPr>
            <a:stCxn id="7" idx="2"/>
            <a:endCxn id="8" idx="0"/>
          </p:cNvCxnSpPr>
          <p:nvPr/>
        </p:nvCxnSpPr>
        <p:spPr>
          <a:xfrm>
            <a:off x="8690092" y="2506742"/>
            <a:ext cx="0" cy="33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175B7445-57A9-0C68-B729-6449552D3B6D}"/>
              </a:ext>
            </a:extLst>
          </p:cNvPr>
          <p:cNvSpPr txBox="1"/>
          <p:nvPr/>
        </p:nvSpPr>
        <p:spPr>
          <a:xfrm>
            <a:off x="7145704" y="3566130"/>
            <a:ext cx="307173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Extract Data (Tables, Lists, etc.)</a:t>
            </a:r>
          </a:p>
        </p:txBody>
      </p:sp>
      <p:cxnSp>
        <p:nvCxnSpPr>
          <p:cNvPr id="19" name="Conector recto de flecha 18">
            <a:extLst>
              <a:ext uri="{FF2B5EF4-FFF2-40B4-BE49-F238E27FC236}">
                <a16:creationId xmlns:a16="http://schemas.microsoft.com/office/drawing/2014/main" id="{69B346D5-59A3-E65E-D0AD-DA062B5C584B}"/>
              </a:ext>
            </a:extLst>
          </p:cNvPr>
          <p:cNvCxnSpPr>
            <a:stCxn id="8" idx="2"/>
            <a:endCxn id="16" idx="0"/>
          </p:cNvCxnSpPr>
          <p:nvPr/>
        </p:nvCxnSpPr>
        <p:spPr>
          <a:xfrm flipH="1">
            <a:off x="8681573" y="3208589"/>
            <a:ext cx="8519" cy="3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413F73EB-8DFC-0C62-33F3-652BCC9A63A7}"/>
              </a:ext>
            </a:extLst>
          </p:cNvPr>
          <p:cNvSpPr txBox="1"/>
          <p:nvPr/>
        </p:nvSpPr>
        <p:spPr>
          <a:xfrm>
            <a:off x="7381282" y="4391582"/>
            <a:ext cx="260058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Create Pandas </a:t>
            </a:r>
            <a:r>
              <a:rPr lang="en-US" dirty="0" err="1"/>
              <a:t>DataFrame</a:t>
            </a:r>
            <a:endParaRPr lang="en-US" dirty="0"/>
          </a:p>
        </p:txBody>
      </p:sp>
      <p:sp>
        <p:nvSpPr>
          <p:cNvPr id="26" name="CuadroTexto 25">
            <a:extLst>
              <a:ext uri="{FF2B5EF4-FFF2-40B4-BE49-F238E27FC236}">
                <a16:creationId xmlns:a16="http://schemas.microsoft.com/office/drawing/2014/main" id="{0B92D2BC-9A1B-C32D-2C05-2694EF109270}"/>
              </a:ext>
            </a:extLst>
          </p:cNvPr>
          <p:cNvSpPr txBox="1"/>
          <p:nvPr/>
        </p:nvSpPr>
        <p:spPr>
          <a:xfrm>
            <a:off x="7380029" y="5213237"/>
            <a:ext cx="260308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Clean and Transform Data</a:t>
            </a:r>
          </a:p>
        </p:txBody>
      </p:sp>
      <p:cxnSp>
        <p:nvCxnSpPr>
          <p:cNvPr id="28" name="Conector recto de flecha 27">
            <a:extLst>
              <a:ext uri="{FF2B5EF4-FFF2-40B4-BE49-F238E27FC236}">
                <a16:creationId xmlns:a16="http://schemas.microsoft.com/office/drawing/2014/main" id="{314C8320-0C59-A194-7DE9-E59538DE44D6}"/>
              </a:ext>
            </a:extLst>
          </p:cNvPr>
          <p:cNvCxnSpPr>
            <a:cxnSpLocks/>
            <a:stCxn id="16" idx="2"/>
            <a:endCxn id="24" idx="0"/>
          </p:cNvCxnSpPr>
          <p:nvPr/>
        </p:nvCxnSpPr>
        <p:spPr>
          <a:xfrm>
            <a:off x="8681573" y="3935462"/>
            <a:ext cx="1" cy="456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6D6D48F-6E09-E49A-1627-35961990D2B1}"/>
              </a:ext>
            </a:extLst>
          </p:cNvPr>
          <p:cNvCxnSpPr>
            <a:cxnSpLocks/>
            <a:stCxn id="24" idx="2"/>
            <a:endCxn id="26" idx="0"/>
          </p:cNvCxnSpPr>
          <p:nvPr/>
        </p:nvCxnSpPr>
        <p:spPr>
          <a:xfrm flipH="1">
            <a:off x="8681572" y="4760914"/>
            <a:ext cx="2" cy="45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2002D131-711C-0134-5E72-549D3406DD0E}"/>
              </a:ext>
            </a:extLst>
          </p:cNvPr>
          <p:cNvSpPr txBox="1"/>
          <p:nvPr/>
        </p:nvSpPr>
        <p:spPr>
          <a:xfrm>
            <a:off x="8411304" y="5982284"/>
            <a:ext cx="54053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End</a:t>
            </a:r>
          </a:p>
        </p:txBody>
      </p:sp>
      <p:cxnSp>
        <p:nvCxnSpPr>
          <p:cNvPr id="39" name="Conector recto de flecha 38">
            <a:extLst>
              <a:ext uri="{FF2B5EF4-FFF2-40B4-BE49-F238E27FC236}">
                <a16:creationId xmlns:a16="http://schemas.microsoft.com/office/drawing/2014/main" id="{C0B375DA-8C4C-5C9F-9B6D-39E5973E7083}"/>
              </a:ext>
            </a:extLst>
          </p:cNvPr>
          <p:cNvCxnSpPr>
            <a:cxnSpLocks/>
            <a:stCxn id="26" idx="2"/>
            <a:endCxn id="38" idx="0"/>
          </p:cNvCxnSpPr>
          <p:nvPr/>
        </p:nvCxnSpPr>
        <p:spPr>
          <a:xfrm flipH="1">
            <a:off x="8681571" y="5582569"/>
            <a:ext cx="1" cy="39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10649" cy="4351338"/>
          </a:xfrm>
          <a:prstGeom prst="rect">
            <a:avLst/>
          </a:prstGeom>
        </p:spPr>
        <p:txBody>
          <a:bodyPr/>
          <a:lstStyle/>
          <a:p>
            <a:pPr marL="0" indent="0">
              <a:buNone/>
            </a:pPr>
            <a:r>
              <a:rPr lang="en-US" sz="1600" b="1" dirty="0">
                <a:latin typeface="Abadi" panose="020B0604020104020204" pitchFamily="34" charset="0"/>
              </a:rPr>
              <a:t>Data Wrangling: SpaceX Landing Prediction</a:t>
            </a:r>
            <a:endParaRPr lang="en-US" sz="1600" dirty="0">
              <a:latin typeface="Abadi" panose="020B0604020104020204" pitchFamily="34" charset="0"/>
            </a:endParaRPr>
          </a:p>
          <a:p>
            <a:r>
              <a:rPr lang="en-US" sz="1600" b="1" dirty="0">
                <a:latin typeface="Abadi" panose="020B0604020104020204" pitchFamily="34" charset="0"/>
              </a:rPr>
              <a:t>Data Import &amp; Cleaning:</a:t>
            </a:r>
            <a:r>
              <a:rPr lang="en-US" sz="1600" dirty="0">
                <a:latin typeface="Abadi" panose="020B0604020104020204" pitchFamily="34" charset="0"/>
              </a:rPr>
              <a:t> Loaded SpaceX launch data and addressed missing values.</a:t>
            </a:r>
          </a:p>
          <a:p>
            <a:r>
              <a:rPr lang="en-US" sz="1600" b="1" dirty="0">
                <a:latin typeface="Abadi" panose="020B0604020104020204" pitchFamily="34" charset="0"/>
              </a:rPr>
              <a:t>Outcome Transformation:</a:t>
            </a:r>
            <a:r>
              <a:rPr lang="en-US" sz="1600" dirty="0">
                <a:latin typeface="Abadi" panose="020B0604020104020204" pitchFamily="34" charset="0"/>
              </a:rPr>
              <a:t> Converted landing "Outcome" text into a simple "Success/Failure" label.</a:t>
            </a:r>
          </a:p>
          <a:p>
            <a:r>
              <a:rPr lang="en-US" sz="1600" b="1" dirty="0">
                <a:latin typeface="Abadi" panose="020B0604020104020204" pitchFamily="34" charset="0"/>
              </a:rPr>
              <a:t>Analysis:</a:t>
            </a:r>
            <a:r>
              <a:rPr lang="en-US" sz="1600" dirty="0">
                <a:latin typeface="Abadi" panose="020B0604020104020204" pitchFamily="34" charset="0"/>
              </a:rPr>
              <a:t> Calculated launch site, orbit, and landing outcome frequencies.</a:t>
            </a:r>
          </a:p>
          <a:p>
            <a:r>
              <a:rPr lang="en-US" sz="1600" b="1" dirty="0">
                <a:latin typeface="Abadi" panose="020B0604020104020204" pitchFamily="34" charset="0"/>
              </a:rPr>
              <a:t>Prepared Data:</a:t>
            </a:r>
            <a:r>
              <a:rPr lang="en-US" sz="1600" dirty="0">
                <a:latin typeface="Abadi" panose="020B0604020104020204" pitchFamily="34" charset="0"/>
              </a:rPr>
              <a:t> Exported cleaned and labeled data for machine learning.</a:t>
            </a:r>
          </a:p>
          <a:p>
            <a:endParaRPr lang="en-US" sz="2200" dirty="0">
              <a:solidFill>
                <a:schemeClr val="accent3">
                  <a:lumMod val="25000"/>
                </a:schemeClr>
              </a:solidFill>
              <a:latin typeface="Abadi" panose="020B0604020104020204" pitchFamily="34" charset="0"/>
            </a:endParaRPr>
          </a:p>
          <a:p>
            <a:r>
              <a:rPr lang="es-ES" sz="1700" dirty="0">
                <a:solidFill>
                  <a:schemeClr val="accent3">
                    <a:lumMod val="25000"/>
                  </a:schemeClr>
                </a:solidFill>
                <a:latin typeface="Abadi" panose="020B0604020104020204" pitchFamily="34" charset="0"/>
              </a:rPr>
              <a:t>View </a:t>
            </a:r>
            <a:r>
              <a:rPr lang="es-ES" sz="1700" dirty="0" err="1">
                <a:solidFill>
                  <a:schemeClr val="accent3">
                    <a:lumMod val="25000"/>
                  </a:schemeClr>
                </a:solidFill>
                <a:latin typeface="Abadi" panose="020B0604020104020204" pitchFamily="34" charset="0"/>
              </a:rPr>
              <a:t>key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code</a:t>
            </a:r>
            <a:r>
              <a:rPr lang="es-ES" sz="1700" dirty="0">
                <a:solidFill>
                  <a:schemeClr val="accent3">
                    <a:lumMod val="25000"/>
                  </a:schemeClr>
                </a:solidFill>
                <a:latin typeface="Abadi" panose="020B0604020104020204" pitchFamily="34" charset="0"/>
              </a:rPr>
              <a:t> in: </a:t>
            </a:r>
            <a:r>
              <a:rPr lang="en-US" sz="1800" dirty="0">
                <a:solidFill>
                  <a:srgbClr val="1C7DDB"/>
                </a:solidFill>
                <a:latin typeface="Abadi" panose="020B0604020104020204" pitchFamily="34" charset="0"/>
              </a:rPr>
              <a:t>https://github.com/joguerre1/SpaceY/blob/master/labs-jupyter-spacex-Data%20wrangling-v2_jose.ipynb</a:t>
            </a:r>
            <a:endParaRPr lang="en-US" dirty="0">
              <a:latin typeface="Abadi" panose="020B0604020104020204" pitchFamily="34" charset="0"/>
            </a:endParaRPr>
          </a:p>
          <a:p>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2" name="Imagen 11">
            <a:extLst>
              <a:ext uri="{FF2B5EF4-FFF2-40B4-BE49-F238E27FC236}">
                <a16:creationId xmlns:a16="http://schemas.microsoft.com/office/drawing/2014/main" id="{33BFFB21-DF0D-8D43-CEC9-BEF7DBD4B078}"/>
              </a:ext>
            </a:extLst>
          </p:cNvPr>
          <p:cNvPicPr>
            <a:picLocks noChangeAspect="1"/>
          </p:cNvPicPr>
          <p:nvPr/>
        </p:nvPicPr>
        <p:blipFill>
          <a:blip r:embed="rId3"/>
          <a:stretch>
            <a:fillRect/>
          </a:stretch>
        </p:blipFill>
        <p:spPr>
          <a:xfrm>
            <a:off x="5518392" y="1737360"/>
            <a:ext cx="6392760" cy="403875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4080"/>
          </a:xfrm>
          <a:prstGeom prst="rect">
            <a:avLst/>
          </a:prstGeom>
        </p:spPr>
        <p:txBody>
          <a:bodyPr lIns="91440" tIns="45720" rIns="91440" bIns="45720" anchor="t"/>
          <a:lstStyle/>
          <a:p>
            <a:pPr algn="l"/>
            <a:r>
              <a:rPr lang="en-US" sz="1600" b="1" i="0" dirty="0">
                <a:effectLst/>
                <a:latin typeface="system-ui"/>
              </a:rPr>
              <a:t>Visualize the relationship between Flight Number and Launch Site</a:t>
            </a:r>
          </a:p>
          <a:p>
            <a:pPr marL="0" indent="0" algn="l">
              <a:buNone/>
            </a:pPr>
            <a:endParaRPr lang="en-US" sz="1600" b="1" i="0" dirty="0">
              <a:effectLst/>
              <a:latin typeface="system-u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71C609F1-A80B-6FD2-14FE-0BC9B1E30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16" y="2189705"/>
            <a:ext cx="8858250" cy="173589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10F39AC9-E436-8846-617A-8BCFEC57C985}"/>
              </a:ext>
            </a:extLst>
          </p:cNvPr>
          <p:cNvSpPr txBox="1">
            <a:spLocks/>
          </p:cNvSpPr>
          <p:nvPr/>
        </p:nvSpPr>
        <p:spPr>
          <a:xfrm>
            <a:off x="1038616" y="4072487"/>
            <a:ext cx="9745589" cy="364080"/>
          </a:xfrm>
          <a:prstGeom prst="rect">
            <a:avLst/>
          </a:prstGeom>
        </p:spPr>
        <p:txBody>
          <a:bodyPr lIns="91440" tIns="45720" rIns="91440" bIns="45720" anchor="t"/>
          <a:lstStyle>
            <a:lvl1pPr marL="228600" indent="-228600">
              <a:lnSpc>
                <a:spcPct val="90000"/>
              </a:lnSpc>
              <a:spcBef>
                <a:spcPts val="1000"/>
              </a:spcBef>
              <a:buFont typeface="Arial" panose="020B0604020202020204" pitchFamily="34" charset="0"/>
              <a:buChar char="•"/>
              <a:defRPr sz="1600" b="1" i="0">
                <a:effectLst/>
                <a:latin typeface="system-u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Visualize the relationship between Payload Mass and Launch Site</a:t>
            </a:r>
          </a:p>
          <a:p>
            <a:endParaRPr lang="en-US" dirty="0"/>
          </a:p>
        </p:txBody>
      </p:sp>
      <p:pic>
        <p:nvPicPr>
          <p:cNvPr id="6" name="Picture 2">
            <a:extLst>
              <a:ext uri="{FF2B5EF4-FFF2-40B4-BE49-F238E27FC236}">
                <a16:creationId xmlns:a16="http://schemas.microsoft.com/office/drawing/2014/main" id="{56695E9F-DB89-C2C9-3E14-4ABB21085D00}"/>
              </a:ext>
            </a:extLst>
          </p:cNvPr>
          <p:cNvPicPr>
            <a:picLocks noChangeAspect="1" noChangeArrowheads="1"/>
          </p:cNvPicPr>
          <p:nvPr/>
        </p:nvPicPr>
        <p:blipFill>
          <a:blip r:embed="rId4"/>
          <a:srcRect/>
          <a:stretch/>
        </p:blipFill>
        <p:spPr bwMode="auto">
          <a:xfrm>
            <a:off x="1038616" y="4490631"/>
            <a:ext cx="8858250" cy="173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4080"/>
          </a:xfrm>
          <a:prstGeom prst="rect">
            <a:avLst/>
          </a:prstGeom>
        </p:spPr>
        <p:txBody>
          <a:bodyPr lIns="91440" tIns="45720" rIns="91440" bIns="45720" anchor="t"/>
          <a:lstStyle/>
          <a:p>
            <a:pPr algn="l"/>
            <a:r>
              <a:rPr lang="en-US" sz="1600" b="1" i="0" dirty="0">
                <a:effectLst/>
                <a:latin typeface="Abadi" panose="020B0604020104020204" pitchFamily="34" charset="0"/>
              </a:rPr>
              <a:t>Visualize the relationship between success rate of each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71C609F1-A80B-6FD2-14FE-0BC9B1E30AC2}"/>
              </a:ext>
            </a:extLst>
          </p:cNvPr>
          <p:cNvPicPr>
            <a:picLocks noChangeAspect="1" noChangeArrowheads="1"/>
          </p:cNvPicPr>
          <p:nvPr/>
        </p:nvPicPr>
        <p:blipFill>
          <a:blip r:embed="rId3"/>
          <a:srcRect/>
          <a:stretch/>
        </p:blipFill>
        <p:spPr bwMode="auto">
          <a:xfrm>
            <a:off x="3905436" y="2189705"/>
            <a:ext cx="3124609" cy="173589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10F39AC9-E436-8846-617A-8BCFEC57C985}"/>
              </a:ext>
            </a:extLst>
          </p:cNvPr>
          <p:cNvSpPr txBox="1">
            <a:spLocks/>
          </p:cNvSpPr>
          <p:nvPr/>
        </p:nvSpPr>
        <p:spPr>
          <a:xfrm>
            <a:off x="1038616" y="4072487"/>
            <a:ext cx="9745589" cy="364080"/>
          </a:xfrm>
          <a:prstGeom prst="rect">
            <a:avLst/>
          </a:prstGeom>
        </p:spPr>
        <p:txBody>
          <a:bodyPr lIns="91440" tIns="45720" rIns="91440" bIns="45720" anchor="t"/>
          <a:lstStyle>
            <a:lvl1pPr marL="228600" indent="-228600">
              <a:lnSpc>
                <a:spcPct val="90000"/>
              </a:lnSpc>
              <a:spcBef>
                <a:spcPts val="1000"/>
              </a:spcBef>
              <a:buFont typeface="Arial" panose="020B0604020202020204" pitchFamily="34" charset="0"/>
              <a:buChar char="•"/>
              <a:defRPr sz="1600" b="1" i="0">
                <a:effectLst/>
                <a:latin typeface="system-u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i="0" dirty="0">
                <a:effectLst/>
                <a:latin typeface="Abadi" panose="020B0604020104020204" pitchFamily="34" charset="0"/>
              </a:rPr>
              <a:t>Visualize the relationship between </a:t>
            </a:r>
            <a:r>
              <a:rPr lang="en-US" b="1" i="0" dirty="0" err="1">
                <a:effectLst/>
                <a:latin typeface="Abadi" panose="020B0604020104020204" pitchFamily="34" charset="0"/>
              </a:rPr>
              <a:t>FlightNumber</a:t>
            </a:r>
            <a:r>
              <a:rPr lang="en-US" b="1" i="0" dirty="0">
                <a:effectLst/>
                <a:latin typeface="Abadi" panose="020B0604020104020204" pitchFamily="34" charset="0"/>
              </a:rPr>
              <a:t> and Orbit type</a:t>
            </a:r>
          </a:p>
          <a:p>
            <a:pPr marL="0" indent="0">
              <a:buNone/>
            </a:pPr>
            <a:endParaRPr lang="en-US" dirty="0">
              <a:latin typeface="Abadi" panose="020B0604020104020204" pitchFamily="34" charset="0"/>
            </a:endParaRPr>
          </a:p>
        </p:txBody>
      </p:sp>
      <p:pic>
        <p:nvPicPr>
          <p:cNvPr id="6" name="Picture 2">
            <a:extLst>
              <a:ext uri="{FF2B5EF4-FFF2-40B4-BE49-F238E27FC236}">
                <a16:creationId xmlns:a16="http://schemas.microsoft.com/office/drawing/2014/main" id="{56695E9F-DB89-C2C9-3E14-4ABB21085D00}"/>
              </a:ext>
            </a:extLst>
          </p:cNvPr>
          <p:cNvPicPr>
            <a:picLocks noChangeAspect="1" noChangeArrowheads="1"/>
          </p:cNvPicPr>
          <p:nvPr/>
        </p:nvPicPr>
        <p:blipFill>
          <a:blip r:embed="rId4"/>
          <a:srcRect/>
          <a:stretch/>
        </p:blipFill>
        <p:spPr bwMode="auto">
          <a:xfrm>
            <a:off x="3852563" y="4490631"/>
            <a:ext cx="3230355" cy="173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35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64080"/>
          </a:xfrm>
          <a:prstGeom prst="rect">
            <a:avLst/>
          </a:prstGeom>
        </p:spPr>
        <p:txBody>
          <a:bodyPr lIns="91440" tIns="45720" rIns="91440" bIns="45720" anchor="t"/>
          <a:lstStyle/>
          <a:p>
            <a:pPr algn="l"/>
            <a:r>
              <a:rPr lang="en-US" sz="1600" b="1" i="0" dirty="0">
                <a:effectLst/>
                <a:latin typeface="Abadi" panose="020B0604020104020204" pitchFamily="34" charset="0"/>
              </a:rPr>
              <a:t>Visualize the relationship between Payload Mass and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71C609F1-A80B-6FD2-14FE-0BC9B1E30AC2}"/>
              </a:ext>
            </a:extLst>
          </p:cNvPr>
          <p:cNvPicPr>
            <a:picLocks noChangeAspect="1" noChangeArrowheads="1"/>
          </p:cNvPicPr>
          <p:nvPr/>
        </p:nvPicPr>
        <p:blipFill>
          <a:blip r:embed="rId3"/>
          <a:srcRect/>
          <a:stretch/>
        </p:blipFill>
        <p:spPr bwMode="auto">
          <a:xfrm>
            <a:off x="3905436" y="2219828"/>
            <a:ext cx="3124609" cy="167564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10F39AC9-E436-8846-617A-8BCFEC57C985}"/>
              </a:ext>
            </a:extLst>
          </p:cNvPr>
          <p:cNvSpPr txBox="1">
            <a:spLocks/>
          </p:cNvSpPr>
          <p:nvPr/>
        </p:nvSpPr>
        <p:spPr>
          <a:xfrm>
            <a:off x="1038616" y="4072487"/>
            <a:ext cx="9745589" cy="364080"/>
          </a:xfrm>
          <a:prstGeom prst="rect">
            <a:avLst/>
          </a:prstGeom>
        </p:spPr>
        <p:txBody>
          <a:bodyPr lIns="91440" tIns="45720" rIns="91440" bIns="45720" anchor="t"/>
          <a:lstStyle>
            <a:lvl1pPr marL="228600" indent="-228600">
              <a:lnSpc>
                <a:spcPct val="90000"/>
              </a:lnSpc>
              <a:spcBef>
                <a:spcPts val="1000"/>
              </a:spcBef>
              <a:buFont typeface="Arial" panose="020B0604020202020204" pitchFamily="34" charset="0"/>
              <a:buChar char="•"/>
              <a:defRPr sz="1600" b="1" i="0">
                <a:effectLst/>
                <a:latin typeface="system-u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b="1" i="0" dirty="0">
                <a:effectLst/>
                <a:latin typeface="Abadi" panose="020B0604020104020204" pitchFamily="34" charset="0"/>
              </a:rPr>
              <a:t>Visualize the launch success yearly trend</a:t>
            </a:r>
          </a:p>
        </p:txBody>
      </p:sp>
      <p:pic>
        <p:nvPicPr>
          <p:cNvPr id="6" name="Picture 2">
            <a:extLst>
              <a:ext uri="{FF2B5EF4-FFF2-40B4-BE49-F238E27FC236}">
                <a16:creationId xmlns:a16="http://schemas.microsoft.com/office/drawing/2014/main" id="{56695E9F-DB89-C2C9-3E14-4ABB21085D00}"/>
              </a:ext>
            </a:extLst>
          </p:cNvPr>
          <p:cNvPicPr>
            <a:picLocks noChangeAspect="1" noChangeArrowheads="1"/>
          </p:cNvPicPr>
          <p:nvPr/>
        </p:nvPicPr>
        <p:blipFill>
          <a:blip r:embed="rId4"/>
          <a:srcRect/>
          <a:stretch/>
        </p:blipFill>
        <p:spPr bwMode="auto">
          <a:xfrm>
            <a:off x="3905556" y="4490631"/>
            <a:ext cx="3124369" cy="173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00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2354" y="1825624"/>
            <a:ext cx="10515600" cy="848995"/>
          </a:xfrm>
          <a:prstGeom prst="rect">
            <a:avLst/>
          </a:prstGeom>
        </p:spPr>
        <p:txBody>
          <a:bodyPr lIns="91440" tIns="45720" rIns="91440" bIns="45720" anchor="t"/>
          <a:lstStyle/>
          <a:p>
            <a:pPr marL="0" indent="0" algn="l">
              <a:buNone/>
            </a:pPr>
            <a:r>
              <a:rPr lang="en-US" sz="2400" i="0" dirty="0">
                <a:effectLst/>
                <a:latin typeface="Abadi" panose="020B0604020104020204" pitchFamily="34" charset="0"/>
              </a:rPr>
              <a:t>By this EDA with Data Visualization, we should obtain some preliminary insights about how each important variable would affect the success rate, we will select the features that will be used in success prediction in the next steps.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uadroTexto 7">
            <a:extLst>
              <a:ext uri="{FF2B5EF4-FFF2-40B4-BE49-F238E27FC236}">
                <a16:creationId xmlns:a16="http://schemas.microsoft.com/office/drawing/2014/main" id="{31A3E08A-FB91-54E0-25AB-40756F0C50A3}"/>
              </a:ext>
            </a:extLst>
          </p:cNvPr>
          <p:cNvSpPr txBox="1"/>
          <p:nvPr/>
        </p:nvSpPr>
        <p:spPr>
          <a:xfrm>
            <a:off x="782353" y="4419023"/>
            <a:ext cx="7932419" cy="630942"/>
          </a:xfrm>
          <a:prstGeom prst="rect">
            <a:avLst/>
          </a:prstGeom>
          <a:noFill/>
        </p:spPr>
        <p:txBody>
          <a:bodyPr wrap="square">
            <a:spAutoFit/>
          </a:bodyPr>
          <a:lstStyle/>
          <a:p>
            <a:r>
              <a:rPr lang="es-ES" sz="1700" dirty="0">
                <a:solidFill>
                  <a:schemeClr val="accent3">
                    <a:lumMod val="25000"/>
                  </a:schemeClr>
                </a:solidFill>
                <a:latin typeface="Abadi" panose="020B0604020104020204" pitchFamily="34" charset="0"/>
              </a:rPr>
              <a:t>View </a:t>
            </a:r>
            <a:r>
              <a:rPr lang="es-ES" sz="1700" dirty="0" err="1">
                <a:solidFill>
                  <a:schemeClr val="accent3">
                    <a:lumMod val="25000"/>
                  </a:schemeClr>
                </a:solidFill>
                <a:latin typeface="Abadi" panose="020B0604020104020204" pitchFamily="34" charset="0"/>
              </a:rPr>
              <a:t>key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code</a:t>
            </a:r>
            <a:r>
              <a:rPr lang="es-ES" sz="1700" dirty="0">
                <a:solidFill>
                  <a:schemeClr val="accent3">
                    <a:lumMod val="25000"/>
                  </a:schemeClr>
                </a:solidFill>
                <a:latin typeface="Abadi" panose="020B0604020104020204" pitchFamily="34" charset="0"/>
              </a:rPr>
              <a:t> in: </a:t>
            </a:r>
            <a:r>
              <a:rPr lang="en-US" sz="1800" dirty="0">
                <a:solidFill>
                  <a:srgbClr val="1C7DDB"/>
                </a:solidFill>
                <a:latin typeface="Abadi" panose="020B0604020104020204" pitchFamily="34" charset="0"/>
              </a:rPr>
              <a:t>https://github.com/joguerre1/SpaceY/blob/master/edadataviz_jose.ipynb</a:t>
            </a:r>
          </a:p>
        </p:txBody>
      </p:sp>
    </p:spTree>
    <p:extLst>
      <p:ext uri="{BB962C8B-B14F-4D97-AF65-F5344CB8AC3E}">
        <p14:creationId xmlns:p14="http://schemas.microsoft.com/office/powerpoint/2010/main" val="366175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7965"/>
            <a:ext cx="10865730" cy="4351338"/>
          </a:xfrm>
          <a:prstGeom prst="rect">
            <a:avLst/>
          </a:prstGeom>
        </p:spPr>
        <p:txBody>
          <a:bodyPr lIns="91440" tIns="45720" rIns="91440" bIns="45720" anchor="t"/>
          <a:lstStyle/>
          <a:p>
            <a:pPr>
              <a:lnSpc>
                <a:spcPct val="100000"/>
              </a:lnSpc>
              <a:spcBef>
                <a:spcPts val="600"/>
              </a:spcBef>
              <a:spcAft>
                <a:spcPts val="600"/>
              </a:spcAft>
            </a:pPr>
            <a:r>
              <a:rPr lang="en-US" sz="1800" b="1" dirty="0">
                <a:latin typeface="Abadi" panose="020B0604020104020204" pitchFamily="34" charset="0"/>
              </a:rPr>
              <a:t>Retrieve all records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Selected all data from the SpaceX launch dataset.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Filter by launch site</a:t>
            </a:r>
            <a:r>
              <a:rPr lang="en-US" sz="1800" kern="0" dirty="0">
                <a:effectLst/>
                <a:latin typeface="Abadi" panose="020B0604020104020204" pitchFamily="34" charset="0"/>
                <a:ea typeface="Times New Roman" panose="02020603050405020304" pitchFamily="18" charset="0"/>
                <a:cs typeface="Arial" panose="020B0604020202020204" pitchFamily="34" charset="0"/>
              </a:rPr>
              <a:t>: Queried data for specific launch sites to analyze performance.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Count successful landings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Used COUNT(*) to determine the number of successful landings.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Calculate average payload mass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Applied AVG(</a:t>
            </a:r>
            <a:r>
              <a:rPr lang="en-US" sz="1800" kern="0" dirty="0" err="1">
                <a:effectLst/>
                <a:latin typeface="Abadi" panose="020B0604020104020204" pitchFamily="34" charset="0"/>
                <a:ea typeface="Times New Roman" panose="02020603050405020304" pitchFamily="18" charset="0"/>
                <a:cs typeface="Arial" panose="020B0604020202020204" pitchFamily="34" charset="0"/>
              </a:rPr>
              <a:t>payload_mass_kg</a:t>
            </a:r>
            <a:r>
              <a:rPr lang="en-US" sz="1800" kern="0" dirty="0">
                <a:effectLst/>
                <a:latin typeface="Abadi" panose="020B0604020104020204" pitchFamily="34" charset="0"/>
                <a:ea typeface="Times New Roman" panose="02020603050405020304" pitchFamily="18" charset="0"/>
                <a:cs typeface="Arial" panose="020B0604020202020204" pitchFamily="34" charset="0"/>
              </a:rPr>
              <a:t>) to analyze trends.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Group by orbit type</a:t>
            </a:r>
            <a:r>
              <a:rPr lang="en-US" sz="1800" kern="0" dirty="0">
                <a:effectLst/>
                <a:latin typeface="Abadi" panose="020B0604020104020204" pitchFamily="34" charset="0"/>
                <a:ea typeface="Times New Roman" panose="02020603050405020304" pitchFamily="18" charset="0"/>
                <a:cs typeface="Arial" panose="020B0604020202020204" pitchFamily="34" charset="0"/>
              </a:rPr>
              <a:t>: Used GROUP BY orbit to compare launch success rates.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Join datasets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Merged tables to connect launch details with booster versions.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Find most used launch site</a:t>
            </a:r>
            <a:r>
              <a:rPr lang="en-US" sz="1800" kern="0" dirty="0">
                <a:effectLst/>
                <a:latin typeface="Abadi" panose="020B0604020104020204" pitchFamily="34" charset="0"/>
                <a:ea typeface="Times New Roman" panose="02020603050405020304" pitchFamily="18" charset="0"/>
                <a:cs typeface="Arial" panose="020B0604020202020204" pitchFamily="34" charset="0"/>
              </a:rPr>
              <a:t>: Used ORDER BY COUNT(*) DESC to rank launch sites.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Analyze yearly launch trends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Extracted years from launch dates and grouped results.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Identify failed missions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Filtered dataset based on failed landing outcomes. </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nSpc>
                <a:spcPct val="100000"/>
              </a:lnSpc>
              <a:spcBef>
                <a:spcPts val="600"/>
              </a:spcBef>
              <a:spcAft>
                <a:spcPts val="600"/>
              </a:spcAft>
            </a:pPr>
            <a:r>
              <a:rPr lang="en-US" sz="1800" b="1" kern="0" dirty="0">
                <a:effectLst/>
                <a:latin typeface="Abadi" panose="020B0604020104020204" pitchFamily="34" charset="0"/>
                <a:ea typeface="Times New Roman" panose="02020603050405020304" pitchFamily="18" charset="0"/>
                <a:cs typeface="Arial" panose="020B0604020202020204" pitchFamily="34" charset="0"/>
              </a:rPr>
              <a:t>Retrieve max and min payloads</a:t>
            </a:r>
            <a:r>
              <a:rPr lang="en-US" sz="1800" kern="0" dirty="0">
                <a:effectLst/>
                <a:latin typeface="Abadi" panose="020B0604020104020204" pitchFamily="34" charset="0"/>
                <a:ea typeface="Times New Roman" panose="02020603050405020304" pitchFamily="18" charset="0"/>
                <a:cs typeface="Arial" panose="020B0604020202020204" pitchFamily="34" charset="0"/>
              </a:rPr>
              <a:t>: Used MAX(</a:t>
            </a:r>
            <a:r>
              <a:rPr lang="en-US" sz="1800" kern="0" dirty="0" err="1">
                <a:effectLst/>
                <a:latin typeface="Abadi" panose="020B0604020104020204" pitchFamily="34" charset="0"/>
                <a:ea typeface="Times New Roman" panose="02020603050405020304" pitchFamily="18" charset="0"/>
                <a:cs typeface="Arial" panose="020B0604020202020204" pitchFamily="34" charset="0"/>
              </a:rPr>
              <a:t>payload_mass_kg</a:t>
            </a:r>
            <a:r>
              <a:rPr lang="en-US" sz="1800" kern="0" dirty="0">
                <a:effectLst/>
                <a:latin typeface="Abadi" panose="020B0604020104020204" pitchFamily="34" charset="0"/>
                <a:ea typeface="Times New Roman" panose="02020603050405020304" pitchFamily="18" charset="0"/>
                <a:cs typeface="Arial" panose="020B0604020202020204" pitchFamily="34" charset="0"/>
              </a:rPr>
              <a:t>) and MIN(</a:t>
            </a:r>
            <a:r>
              <a:rPr lang="en-US" sz="1800" kern="0" dirty="0" err="1">
                <a:effectLst/>
                <a:latin typeface="Abadi" panose="020B0604020104020204" pitchFamily="34" charset="0"/>
                <a:ea typeface="Times New Roman" panose="02020603050405020304" pitchFamily="18" charset="0"/>
                <a:cs typeface="Arial" panose="020B0604020202020204" pitchFamily="34" charset="0"/>
              </a:rPr>
              <a:t>payload_mass_kg</a:t>
            </a:r>
            <a:r>
              <a:rPr lang="en-US" sz="1800" kern="0" dirty="0">
                <a:effectLst/>
                <a:latin typeface="Abadi" panose="020B0604020104020204" pitchFamily="34" charset="0"/>
                <a:ea typeface="Times New Roman" panose="02020603050405020304" pitchFamily="18" charset="0"/>
                <a:cs typeface="Arial" panose="020B0604020202020204" pitchFamily="34" charset="0"/>
              </a:rPr>
              <a:t>) to determine payload capacity range.</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indent="0">
              <a:lnSpc>
                <a:spcPct val="100000"/>
              </a:lnSpc>
              <a:spcBef>
                <a:spcPts val="600"/>
              </a:spcBef>
              <a:spcAft>
                <a:spcPts val="600"/>
              </a:spcAft>
              <a:buNone/>
            </a:pPr>
            <a:r>
              <a:rPr lang="es-ES" sz="1800" dirty="0">
                <a:solidFill>
                  <a:schemeClr val="accent3">
                    <a:lumMod val="25000"/>
                  </a:schemeClr>
                </a:solidFill>
                <a:latin typeface="Abadi" panose="020B0604020104020204" pitchFamily="34" charset="0"/>
              </a:rPr>
              <a:t>View </a:t>
            </a:r>
            <a:r>
              <a:rPr lang="es-ES" sz="1800" dirty="0" err="1">
                <a:solidFill>
                  <a:schemeClr val="accent3">
                    <a:lumMod val="25000"/>
                  </a:schemeClr>
                </a:solidFill>
                <a:latin typeface="Abadi" panose="020B0604020104020204" pitchFamily="34" charset="0"/>
              </a:rPr>
              <a:t>key</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code</a:t>
            </a:r>
            <a:r>
              <a:rPr lang="es-ES" sz="1800" dirty="0">
                <a:solidFill>
                  <a:schemeClr val="accent3">
                    <a:lumMod val="25000"/>
                  </a:schemeClr>
                </a:solidFill>
                <a:latin typeface="Abadi" panose="020B0604020104020204" pitchFamily="34" charset="0"/>
              </a:rPr>
              <a:t> in: </a:t>
            </a:r>
            <a:br>
              <a:rPr lang="es-ES" sz="1800" dirty="0">
                <a:solidFill>
                  <a:schemeClr val="accent3">
                    <a:lumMod val="25000"/>
                  </a:schemeClr>
                </a:solidFill>
                <a:latin typeface="Abadi" panose="020B0604020104020204" pitchFamily="34" charset="0"/>
              </a:rPr>
            </a:br>
            <a:r>
              <a:rPr lang="en-US" sz="1800" dirty="0">
                <a:solidFill>
                  <a:srgbClr val="1C7DDB"/>
                </a:solidFill>
                <a:latin typeface="Abadi" panose="020B0604020104020204" pitchFamily="34" charset="0"/>
              </a:rPr>
              <a:t>https://github.com/joguerre1/SpaceY/blob/master/jupyter-labs-eda-sql-coursera_sqllite_jose.ipynb</a:t>
            </a:r>
            <a:endParaRPr lang="en-US" sz="1800" dirty="0">
              <a:solidFill>
                <a:schemeClr val="accent3">
                  <a:lumMod val="25000"/>
                </a:schemeClr>
              </a:solidFill>
              <a:latin typeface="Abadi" panose="020B0604020104020204" pitchFamily="34" charset="0"/>
            </a:endParaRPr>
          </a:p>
          <a:p>
            <a:pPr>
              <a:lnSpc>
                <a:spcPct val="100000"/>
              </a:lnSpc>
              <a:spcBef>
                <a:spcPts val="600"/>
              </a:spcBef>
              <a:spcAft>
                <a:spcPts val="600"/>
              </a:spcAft>
            </a:pPr>
            <a:endParaRPr lang="en-US" sz="1800" dirty="0">
              <a:latin typeface="Abadi" panose="020B0604020104020204" pitchFamily="34" charset="0"/>
            </a:endParaRPr>
          </a:p>
          <a:p>
            <a:pPr>
              <a:lnSpc>
                <a:spcPct val="100000"/>
              </a:lnSpc>
              <a:spcBef>
                <a:spcPts val="600"/>
              </a:spcBef>
              <a:spcAft>
                <a:spcPts val="600"/>
              </a:spcAft>
            </a:pPr>
            <a:endParaRPr lang="en-US" sz="1800" dirty="0">
              <a:latin typeface="Abadi" panose="020B0604020104020204" pitchFamily="34" charset="0"/>
            </a:endParaRPr>
          </a:p>
          <a:p>
            <a:pPr>
              <a:lnSpc>
                <a:spcPct val="100000"/>
              </a:lnSpc>
              <a:spcBef>
                <a:spcPts val="600"/>
              </a:spcBef>
              <a:spcAft>
                <a:spcPts val="600"/>
              </a:spcAft>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Rectangle 2">
            <a:extLst>
              <a:ext uri="{FF2B5EF4-FFF2-40B4-BE49-F238E27FC236}">
                <a16:creationId xmlns:a16="http://schemas.microsoft.com/office/drawing/2014/main" id="{A78A5FF7-8752-168B-5ADE-E80FA0923541}"/>
              </a:ext>
            </a:extLst>
          </p:cNvPr>
          <p:cNvSpPr>
            <a:spLocks noChangeArrowheads="1"/>
          </p:cNvSpPr>
          <p:nvPr/>
        </p:nvSpPr>
        <p:spPr bwMode="auto">
          <a:xfrm>
            <a:off x="884311" y="1472774"/>
            <a:ext cx="10922879"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Folium Map Object</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Centered on NASA Johnson Space Center (Houston, TX).</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Used </a:t>
            </a:r>
            <a:r>
              <a:rPr kumimoji="0" lang="en-US" altLang="en-US" b="0" i="0" u="none" strike="noStrike" cap="none" normalizeH="0" baseline="0" dirty="0" err="1">
                <a:ln>
                  <a:noFill/>
                </a:ln>
                <a:solidFill>
                  <a:schemeClr val="tx1"/>
                </a:solidFill>
                <a:effectLst/>
                <a:latin typeface="Abadi" panose="020B0604020104020204" pitchFamily="34" charset="0"/>
              </a:rPr>
              <a:t>folium.Map</a:t>
            </a:r>
            <a:r>
              <a:rPr kumimoji="0" lang="en-US" altLang="en-US" b="0" i="0" u="none" strike="noStrike" cap="none" normalizeH="0" baseline="0" dirty="0">
                <a:ln>
                  <a:noFill/>
                </a:ln>
                <a:solidFill>
                  <a:schemeClr val="tx1"/>
                </a:solidFill>
                <a:effectLst/>
                <a:latin typeface="Abadi" panose="020B0604020104020204" pitchFamily="34" charset="0"/>
              </a:rPr>
              <a:t>() </a:t>
            </a:r>
            <a:r>
              <a:rPr lang="en-US" altLang="en-US" dirty="0">
                <a:latin typeface="Abadi" panose="020B0604020104020204" pitchFamily="34" charset="0"/>
              </a:rPr>
              <a:t>to initialize the base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Folium Circle</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Placed a </a:t>
            </a:r>
            <a:r>
              <a:rPr kumimoji="0" lang="en-US" altLang="en-US" b="1" i="0" u="none" strike="noStrike" cap="none" normalizeH="0" baseline="0" dirty="0">
                <a:ln>
                  <a:noFill/>
                </a:ln>
                <a:solidFill>
                  <a:schemeClr val="tx1"/>
                </a:solidFill>
                <a:effectLst/>
                <a:latin typeface="Abadi" panose="020B0604020104020204" pitchFamily="34" charset="0"/>
              </a:rPr>
              <a:t>circle</a:t>
            </a:r>
            <a:r>
              <a:rPr kumimoji="0" lang="en-US" altLang="en-US" b="0" i="0" u="none" strike="noStrike" cap="none" normalizeH="0" baseline="0" dirty="0">
                <a:ln>
                  <a:noFill/>
                </a:ln>
                <a:solidFill>
                  <a:schemeClr val="tx1"/>
                </a:solidFill>
                <a:effectLst/>
                <a:latin typeface="Abadi" panose="020B0604020104020204" pitchFamily="34" charset="0"/>
              </a:rPr>
              <a:t> at NASA’s location with a popup label.</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Used to </a:t>
            </a:r>
            <a:r>
              <a:rPr kumimoji="0" lang="en-US" altLang="en-US" b="1" i="0" u="none" strike="noStrike" cap="none" normalizeH="0" baseline="0" dirty="0">
                <a:ln>
                  <a:noFill/>
                </a:ln>
                <a:solidFill>
                  <a:schemeClr val="tx1"/>
                </a:solidFill>
                <a:effectLst/>
                <a:latin typeface="Abadi" panose="020B0604020104020204" pitchFamily="34" charset="0"/>
              </a:rPr>
              <a:t>highlight key locations</a:t>
            </a:r>
            <a:r>
              <a:rPr kumimoji="0" lang="en-US" altLang="en-US" b="0" i="0" u="none" strike="noStrike" cap="none" normalizeH="0" baseline="0" dirty="0">
                <a:ln>
                  <a:noFill/>
                </a:ln>
                <a:solidFill>
                  <a:schemeClr val="tx1"/>
                </a:solidFill>
                <a:effectLst/>
                <a:latin typeface="Abadi" panose="020B0604020104020204" pitchFamily="34" charset="0"/>
              </a:rPr>
              <a:t> on the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Folium Markers</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Markers placed for each launch site.</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Included </a:t>
            </a:r>
            <a:r>
              <a:rPr kumimoji="0" lang="en-US" altLang="en-US" b="1" i="0" u="none" strike="noStrike" cap="none" normalizeH="0" baseline="0" dirty="0">
                <a:ln>
                  <a:noFill/>
                </a:ln>
                <a:solidFill>
                  <a:schemeClr val="tx1"/>
                </a:solidFill>
                <a:effectLst/>
                <a:latin typeface="Abadi" panose="020B0604020104020204" pitchFamily="34" charset="0"/>
              </a:rPr>
              <a:t>icons and text labels</a:t>
            </a:r>
            <a:r>
              <a:rPr kumimoji="0" lang="en-US" altLang="en-US" b="0" i="0" u="none" strike="noStrike" cap="none" normalizeH="0" baseline="0" dirty="0">
                <a:ln>
                  <a:noFill/>
                </a:ln>
                <a:solidFill>
                  <a:schemeClr val="tx1"/>
                </a:solidFill>
                <a:effectLst/>
                <a:latin typeface="Abadi" panose="020B0604020104020204" pitchFamily="34" charset="0"/>
              </a:rPr>
              <a:t> for better identification.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Folium </a:t>
            </a:r>
            <a:r>
              <a:rPr kumimoji="0" lang="en-US" altLang="en-US" b="1" i="0" u="none" strike="noStrike" cap="none" normalizeH="0" baseline="0" dirty="0" err="1">
                <a:ln>
                  <a:noFill/>
                </a:ln>
                <a:solidFill>
                  <a:schemeClr val="tx1"/>
                </a:solidFill>
                <a:effectLst/>
                <a:latin typeface="Abadi" panose="020B0604020104020204" pitchFamily="34" charset="0"/>
              </a:rPr>
              <a:t>MarkerCluster</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Grouped multiple launch site markers dynamically.</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Improved map readability by clustering close markers together.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err="1">
                <a:ln>
                  <a:noFill/>
                </a:ln>
                <a:solidFill>
                  <a:schemeClr val="tx1"/>
                </a:solidFill>
                <a:effectLst/>
                <a:latin typeface="Abadi" panose="020B0604020104020204" pitchFamily="34" charset="0"/>
              </a:rPr>
              <a:t>MousePosition</a:t>
            </a:r>
            <a:r>
              <a:rPr kumimoji="0" lang="en-US" altLang="en-US" b="1" i="0" u="none" strike="noStrike" cap="none" normalizeH="0" baseline="0" dirty="0">
                <a:ln>
                  <a:noFill/>
                </a:ln>
                <a:solidFill>
                  <a:schemeClr val="tx1"/>
                </a:solidFill>
                <a:effectLst/>
                <a:latin typeface="Abadi" panose="020B0604020104020204" pitchFamily="34" charset="0"/>
              </a:rPr>
              <a:t> Plugin</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Added a plugin to display </a:t>
            </a:r>
            <a:r>
              <a:rPr kumimoji="0" lang="en-US" altLang="en-US" b="1" i="0" u="none" strike="noStrike" cap="none" normalizeH="0" baseline="0" dirty="0">
                <a:ln>
                  <a:noFill/>
                </a:ln>
                <a:solidFill>
                  <a:schemeClr val="tx1"/>
                </a:solidFill>
                <a:effectLst/>
                <a:latin typeface="Abadi" panose="020B0604020104020204" pitchFamily="34" charset="0"/>
              </a:rPr>
              <a:t>real-time coordinates</a:t>
            </a:r>
            <a:r>
              <a:rPr kumimoji="0" lang="en-US" altLang="en-US" b="0" i="0" u="none" strike="noStrike" cap="none" normalizeH="0" baseline="0" dirty="0">
                <a:ln>
                  <a:noFill/>
                </a:ln>
                <a:solidFill>
                  <a:schemeClr val="tx1"/>
                </a:solidFill>
                <a:effectLst/>
                <a:latin typeface="Abadi" panose="020B0604020104020204" pitchFamily="34" charset="0"/>
              </a:rPr>
              <a:t> when hovering over the map.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Folium </a:t>
            </a:r>
            <a:r>
              <a:rPr kumimoji="0" lang="en-US" altLang="en-US" b="1" i="0" u="none" strike="noStrike" cap="none" normalizeH="0" baseline="0" dirty="0" err="1">
                <a:ln>
                  <a:noFill/>
                </a:ln>
                <a:solidFill>
                  <a:schemeClr val="tx1"/>
                </a:solidFill>
                <a:effectLst/>
                <a:latin typeface="Abadi" panose="020B0604020104020204" pitchFamily="34" charset="0"/>
              </a:rPr>
              <a:t>PolyLine</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Drawn lines between launch sites and nearby points (e.g., coastline).</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Abadi" panose="020B0604020104020204" pitchFamily="34" charset="0"/>
              </a:rPr>
              <a:t>Helped visualize distances and geographic relationships.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badi" panose="020B0604020104020204" pitchFamily="34" charset="0"/>
            </a:endParaRPr>
          </a:p>
        </p:txBody>
      </p:sp>
      <p:pic>
        <p:nvPicPr>
          <p:cNvPr id="9" name="Imagen 8">
            <a:extLst>
              <a:ext uri="{FF2B5EF4-FFF2-40B4-BE49-F238E27FC236}">
                <a16:creationId xmlns:a16="http://schemas.microsoft.com/office/drawing/2014/main" id="{219C7187-0E0C-EA70-9D65-989E2194506C}"/>
              </a:ext>
            </a:extLst>
          </p:cNvPr>
          <p:cNvPicPr>
            <a:picLocks noChangeAspect="1"/>
          </p:cNvPicPr>
          <p:nvPr/>
        </p:nvPicPr>
        <p:blipFill>
          <a:blip r:embed="rId3"/>
          <a:stretch>
            <a:fillRect/>
          </a:stretch>
        </p:blipFill>
        <p:spPr>
          <a:xfrm>
            <a:off x="8056580" y="1609275"/>
            <a:ext cx="3486637" cy="2991267"/>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Why These Objects Were Added?</a:t>
            </a:r>
            <a:endParaRPr lang="en-US" dirty="0">
              <a:solidFill>
                <a:srgbClr val="0B49CB"/>
              </a:solidFill>
            </a:endParaRPr>
          </a:p>
        </p:txBody>
      </p:sp>
      <p:sp>
        <p:nvSpPr>
          <p:cNvPr id="2" name="CuadroTexto 1">
            <a:extLst>
              <a:ext uri="{FF2B5EF4-FFF2-40B4-BE49-F238E27FC236}">
                <a16:creationId xmlns:a16="http://schemas.microsoft.com/office/drawing/2014/main" id="{E568CD5C-2DDD-8638-B7AD-13B10A480D9E}"/>
              </a:ext>
            </a:extLst>
          </p:cNvPr>
          <p:cNvSpPr txBox="1"/>
          <p:nvPr/>
        </p:nvSpPr>
        <p:spPr>
          <a:xfrm>
            <a:off x="1154479" y="6003879"/>
            <a:ext cx="9957217" cy="630942"/>
          </a:xfrm>
          <a:prstGeom prst="rect">
            <a:avLst/>
          </a:prstGeom>
          <a:noFill/>
        </p:spPr>
        <p:txBody>
          <a:bodyPr wrap="square">
            <a:spAutoFit/>
          </a:bodyPr>
          <a:lstStyle/>
          <a:p>
            <a:r>
              <a:rPr lang="es-ES" sz="1700" dirty="0">
                <a:solidFill>
                  <a:schemeClr val="accent3">
                    <a:lumMod val="25000"/>
                  </a:schemeClr>
                </a:solidFill>
                <a:latin typeface="Abadi" panose="020B0604020104020204" pitchFamily="34" charset="0"/>
              </a:rPr>
              <a:t>View </a:t>
            </a:r>
            <a:r>
              <a:rPr lang="es-ES" sz="1700" dirty="0" err="1">
                <a:solidFill>
                  <a:schemeClr val="accent3">
                    <a:lumMod val="25000"/>
                  </a:schemeClr>
                </a:solidFill>
                <a:latin typeface="Abadi" panose="020B0604020104020204" pitchFamily="34" charset="0"/>
              </a:rPr>
              <a:t>key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code</a:t>
            </a:r>
            <a:r>
              <a:rPr lang="es-ES" sz="1700" dirty="0">
                <a:solidFill>
                  <a:schemeClr val="accent3">
                    <a:lumMod val="25000"/>
                  </a:schemeClr>
                </a:solidFill>
                <a:latin typeface="Abadi" panose="020B0604020104020204" pitchFamily="34" charset="0"/>
              </a:rPr>
              <a:t> in: </a:t>
            </a:r>
            <a:r>
              <a:rPr lang="en-US" sz="1800" dirty="0">
                <a:solidFill>
                  <a:srgbClr val="1C7DDB"/>
                </a:solidFill>
                <a:latin typeface="Abadi" panose="020B0604020104020204" pitchFamily="34" charset="0"/>
              </a:rPr>
              <a:t>https://github.com/joguerre1/SpaceY/blob/master/lab_jupyter_launch_site_location_jose.ipynb</a:t>
            </a:r>
          </a:p>
        </p:txBody>
      </p:sp>
      <p:sp>
        <p:nvSpPr>
          <p:cNvPr id="7" name="CuadroTexto 6">
            <a:extLst>
              <a:ext uri="{FF2B5EF4-FFF2-40B4-BE49-F238E27FC236}">
                <a16:creationId xmlns:a16="http://schemas.microsoft.com/office/drawing/2014/main" id="{6A7F7F96-53D7-91D5-C443-5157D30E3C8A}"/>
              </a:ext>
            </a:extLst>
          </p:cNvPr>
          <p:cNvSpPr txBox="1"/>
          <p:nvPr/>
        </p:nvSpPr>
        <p:spPr>
          <a:xfrm>
            <a:off x="405114" y="1611999"/>
            <a:ext cx="7048982" cy="424731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None/>
            </a:pPr>
            <a:r>
              <a:rPr lang="en-US" dirty="0">
                <a:latin typeface="Abadi" panose="020B0604020104020204" pitchFamily="34" charset="0"/>
              </a:rPr>
              <a:t>✅ </a:t>
            </a:r>
            <a:r>
              <a:rPr lang="en-US" b="1" dirty="0">
                <a:latin typeface="Abadi" panose="020B0604020104020204" pitchFamily="34" charset="0"/>
              </a:rPr>
              <a:t>Improved Data Visualization</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Markers and circles made </a:t>
            </a:r>
            <a:r>
              <a:rPr lang="en-US" b="1" dirty="0">
                <a:latin typeface="Abadi" panose="020B0604020104020204" pitchFamily="34" charset="0"/>
              </a:rPr>
              <a:t>launch site locations clear</a:t>
            </a:r>
            <a:r>
              <a:rPr lang="en-US" dirty="0">
                <a:latin typeface="Abadi" panose="020B0604020104020204" pitchFamily="34" charset="0"/>
              </a:rPr>
              <a:t>.</a:t>
            </a:r>
          </a:p>
          <a:p>
            <a:pPr marL="742950" lvl="1" indent="-285750">
              <a:buFont typeface="Arial" panose="020B0604020202020204" pitchFamily="34" charset="0"/>
              <a:buChar char="•"/>
            </a:pPr>
            <a:r>
              <a:rPr lang="en-US" dirty="0">
                <a:latin typeface="Abadi" panose="020B0604020104020204" pitchFamily="34" charset="0"/>
              </a:rPr>
              <a:t>Polylines </a:t>
            </a:r>
            <a:r>
              <a:rPr lang="en-US" b="1" dirty="0">
                <a:latin typeface="Abadi" panose="020B0604020104020204" pitchFamily="34" charset="0"/>
              </a:rPr>
              <a:t>showed important distances</a:t>
            </a:r>
            <a:r>
              <a:rPr lang="en-US" dirty="0">
                <a:latin typeface="Abadi" panose="020B0604020104020204" pitchFamily="34" charset="0"/>
              </a:rPr>
              <a:t>, such as the nearest coastline.</a:t>
            </a:r>
          </a:p>
          <a:p>
            <a:pPr>
              <a:buNone/>
            </a:pPr>
            <a:r>
              <a:rPr lang="en-US" dirty="0">
                <a:latin typeface="Abadi" panose="020B0604020104020204" pitchFamily="34" charset="0"/>
              </a:rPr>
              <a:t>🔍 </a:t>
            </a:r>
            <a:r>
              <a:rPr lang="en-US" b="1" dirty="0">
                <a:latin typeface="Abadi" panose="020B0604020104020204" pitchFamily="34" charset="0"/>
              </a:rPr>
              <a:t>Enhanced Interactivity</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Popups allowed users to </a:t>
            </a:r>
            <a:r>
              <a:rPr lang="en-US" b="1" dirty="0">
                <a:latin typeface="Abadi" panose="020B0604020104020204" pitchFamily="34" charset="0"/>
              </a:rPr>
              <a:t>get more details</a:t>
            </a:r>
            <a:r>
              <a:rPr lang="en-US" dirty="0">
                <a:latin typeface="Abadi" panose="020B0604020104020204" pitchFamily="34" charset="0"/>
              </a:rPr>
              <a:t> on each location.</a:t>
            </a:r>
          </a:p>
          <a:p>
            <a:pPr marL="742950" lvl="1" indent="-285750">
              <a:buFont typeface="Arial" panose="020B0604020202020204" pitchFamily="34" charset="0"/>
              <a:buChar char="•"/>
            </a:pPr>
            <a:r>
              <a:rPr lang="en-US" dirty="0" err="1">
                <a:latin typeface="Abadi" panose="020B0604020104020204" pitchFamily="34" charset="0"/>
              </a:rPr>
              <a:t>MousePosition</a:t>
            </a:r>
            <a:r>
              <a:rPr lang="en-US" dirty="0">
                <a:latin typeface="Abadi" panose="020B0604020104020204" pitchFamily="34" charset="0"/>
              </a:rPr>
              <a:t> helped </a:t>
            </a:r>
            <a:r>
              <a:rPr lang="en-US" b="1" dirty="0">
                <a:latin typeface="Abadi" panose="020B0604020104020204" pitchFamily="34" charset="0"/>
              </a:rPr>
              <a:t>explore geographic coordinates easily</a:t>
            </a:r>
            <a:r>
              <a:rPr lang="en-US" dirty="0">
                <a:latin typeface="Abadi" panose="020B0604020104020204" pitchFamily="34" charset="0"/>
              </a:rPr>
              <a:t>.</a:t>
            </a:r>
          </a:p>
          <a:p>
            <a:pPr>
              <a:buNone/>
            </a:pPr>
            <a:r>
              <a:rPr lang="en-US" dirty="0">
                <a:latin typeface="Abadi" panose="020B0604020104020204" pitchFamily="34" charset="0"/>
              </a:rPr>
              <a:t>📦 </a:t>
            </a:r>
            <a:r>
              <a:rPr lang="en-US" b="1" dirty="0">
                <a:latin typeface="Abadi" panose="020B0604020104020204" pitchFamily="34" charset="0"/>
              </a:rPr>
              <a:t>Better Data Organization</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Marker Clusters prevented </a:t>
            </a:r>
            <a:r>
              <a:rPr lang="en-US" b="1" dirty="0">
                <a:latin typeface="Abadi" panose="020B0604020104020204" pitchFamily="34" charset="0"/>
              </a:rPr>
              <a:t>overlapping markers</a:t>
            </a:r>
            <a:r>
              <a:rPr lang="en-US" dirty="0">
                <a:latin typeface="Abadi" panose="020B0604020104020204" pitchFamily="34" charset="0"/>
              </a:rPr>
              <a:t>, improving readability.</a:t>
            </a:r>
          </a:p>
          <a:p>
            <a:pPr marL="742950" lvl="1" indent="-285750">
              <a:buFont typeface="Arial" panose="020B0604020202020204" pitchFamily="34" charset="0"/>
              <a:buChar char="•"/>
            </a:pPr>
            <a:r>
              <a:rPr lang="en-US" dirty="0">
                <a:latin typeface="Abadi" panose="020B0604020104020204" pitchFamily="34" charset="0"/>
              </a:rPr>
              <a:t>Color-coded markers provided </a:t>
            </a:r>
            <a:r>
              <a:rPr lang="en-US" b="1" dirty="0">
                <a:latin typeface="Abadi" panose="020B0604020104020204" pitchFamily="34" charset="0"/>
              </a:rPr>
              <a:t>quick insights</a:t>
            </a:r>
            <a:r>
              <a:rPr lang="en-US" dirty="0">
                <a:latin typeface="Abadi" panose="020B0604020104020204" pitchFamily="34" charset="0"/>
              </a:rPr>
              <a:t> (e.g., success vs. failure).</a:t>
            </a:r>
          </a:p>
          <a:p>
            <a:pPr>
              <a:buNone/>
            </a:pPr>
            <a:r>
              <a:rPr lang="en-US" dirty="0">
                <a:latin typeface="Abadi" panose="020B0604020104020204" pitchFamily="34" charset="0"/>
              </a:rPr>
              <a:t>🚀 </a:t>
            </a:r>
            <a:r>
              <a:rPr lang="en-US" b="1" dirty="0">
                <a:latin typeface="Abadi" panose="020B0604020104020204" pitchFamily="34" charset="0"/>
              </a:rPr>
              <a:t>Simplified Analysis</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The combination of map elements made it easy to </a:t>
            </a:r>
            <a:r>
              <a:rPr lang="en-US" b="1" dirty="0">
                <a:latin typeface="Abadi" panose="020B0604020104020204" pitchFamily="34" charset="0"/>
              </a:rPr>
              <a:t>identify trends</a:t>
            </a:r>
            <a:r>
              <a:rPr lang="en-US" dirty="0">
                <a:latin typeface="Abadi" panose="020B0604020104020204" pitchFamily="34" charset="0"/>
              </a:rPr>
              <a:t> in SpaceX launch locations.</a:t>
            </a:r>
          </a:p>
        </p:txBody>
      </p:sp>
      <p:pic>
        <p:nvPicPr>
          <p:cNvPr id="11" name="Imagen 10">
            <a:extLst>
              <a:ext uri="{FF2B5EF4-FFF2-40B4-BE49-F238E27FC236}">
                <a16:creationId xmlns:a16="http://schemas.microsoft.com/office/drawing/2014/main" id="{0E566088-1CBD-888E-1B8C-C7A9971A7C94}"/>
              </a:ext>
            </a:extLst>
          </p:cNvPr>
          <p:cNvPicPr>
            <a:picLocks noChangeAspect="1"/>
          </p:cNvPicPr>
          <p:nvPr/>
        </p:nvPicPr>
        <p:blipFill>
          <a:blip r:embed="rId3"/>
          <a:stretch>
            <a:fillRect/>
          </a:stretch>
        </p:blipFill>
        <p:spPr>
          <a:xfrm>
            <a:off x="7552320" y="1701908"/>
            <a:ext cx="3625008" cy="3113160"/>
          </a:xfrm>
          <a:prstGeom prst="rect">
            <a:avLst/>
          </a:prstGeom>
        </p:spPr>
      </p:pic>
    </p:spTree>
    <p:extLst>
      <p:ext uri="{BB962C8B-B14F-4D97-AF65-F5344CB8AC3E}">
        <p14:creationId xmlns:p14="http://schemas.microsoft.com/office/powerpoint/2010/main" val="194277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209903DA-5C0C-A94D-1330-21B32537D63F}"/>
              </a:ext>
            </a:extLst>
          </p:cNvPr>
          <p:cNvSpPr>
            <a:spLocks noChangeArrowheads="1"/>
          </p:cNvSpPr>
          <p:nvPr/>
        </p:nvSpPr>
        <p:spPr bwMode="auto">
          <a:xfrm>
            <a:off x="717300" y="2126505"/>
            <a:ext cx="532758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Plots &amp; Graphs</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err="1">
                <a:ln>
                  <a:noFill/>
                </a:ln>
                <a:solidFill>
                  <a:schemeClr val="tx1"/>
                </a:solidFill>
                <a:effectLst/>
                <a:latin typeface="Abadi" panose="020B0604020104020204" pitchFamily="34" charset="0"/>
              </a:rPr>
              <a:t>Plotly</a:t>
            </a:r>
            <a:r>
              <a:rPr kumimoji="0" lang="en-US" altLang="en-US" b="1" i="0" u="none" strike="noStrike" cap="none" normalizeH="0" baseline="0" dirty="0">
                <a:ln>
                  <a:noFill/>
                </a:ln>
                <a:solidFill>
                  <a:schemeClr val="tx1"/>
                </a:solidFill>
                <a:effectLst/>
                <a:latin typeface="Abadi" panose="020B0604020104020204" pitchFamily="34" charset="0"/>
              </a:rPr>
              <a:t> Figures</a:t>
            </a:r>
            <a:r>
              <a:rPr kumimoji="0" lang="en-US" altLang="en-US" b="0" i="0" u="none" strike="noStrike" cap="none" normalizeH="0" baseline="0" dirty="0">
                <a:ln>
                  <a:noFill/>
                </a:ln>
                <a:solidFill>
                  <a:schemeClr val="tx1"/>
                </a:solidFill>
                <a:effectLst/>
                <a:latin typeface="Abadi" panose="020B0604020104020204" pitchFamily="34" charset="0"/>
              </a:rPr>
              <a:t>: Used to display interactive graphs.</a:t>
            </a: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badi" panose="020B0604020104020204" pitchFamily="34" charset="0"/>
              </a:rPr>
              <a:t>Dropdown Selection</a:t>
            </a:r>
            <a:r>
              <a:rPr kumimoji="0" lang="en-US" altLang="en-US" b="0" i="0" u="none" strike="noStrike" cap="none" normalizeH="0" baseline="0" dirty="0">
                <a:ln>
                  <a:noFill/>
                </a:ln>
                <a:solidFill>
                  <a:schemeClr val="tx1"/>
                </a:solidFill>
                <a:effectLst/>
                <a:latin typeface="Abadi" panose="020B0604020104020204" pitchFamily="34" charset="0"/>
              </a:rPr>
              <a:t>: Allows users to filter data dynamically.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1" i="0" u="none" strike="noStrike" cap="none" normalizeH="0" baseline="0" dirty="0">
                <a:ln>
                  <a:noFill/>
                </a:ln>
                <a:solidFill>
                  <a:schemeClr val="tx1"/>
                </a:solidFill>
                <a:effectLst/>
                <a:latin typeface="Abadi" panose="020B0604020104020204" pitchFamily="34" charset="0"/>
              </a:rPr>
              <a:t>Interactions Added</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badi" panose="020B0604020104020204" pitchFamily="34" charset="0"/>
              </a:rPr>
              <a:t>Dropdown (options attribute)</a:t>
            </a:r>
            <a:r>
              <a:rPr kumimoji="0" lang="en-US" altLang="en-US" b="0" i="0" u="none" strike="noStrike" cap="none" normalizeH="0" baseline="0" dirty="0">
                <a:ln>
                  <a:noFill/>
                </a:ln>
                <a:solidFill>
                  <a:schemeClr val="tx1"/>
                </a:solidFill>
                <a:effectLst/>
                <a:latin typeface="Abadi" panose="020B0604020104020204" pitchFamily="34" charset="0"/>
              </a:rPr>
              <a:t>: Provides a list of launch sites for selection.</a:t>
            </a: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badi" panose="020B0604020104020204" pitchFamily="34" charset="0"/>
              </a:rPr>
              <a:t>Callback Functions</a:t>
            </a:r>
            <a:r>
              <a:rPr kumimoji="0" lang="en-US" altLang="en-US" b="0" i="0" u="none" strike="noStrike" cap="none" normalizeH="0" baseline="0" dirty="0">
                <a:ln>
                  <a:noFill/>
                </a:ln>
                <a:solidFill>
                  <a:schemeClr val="tx1"/>
                </a:solidFill>
                <a:effectLst/>
                <a:latin typeface="Abadi" panose="020B0604020104020204" pitchFamily="34" charset="0"/>
              </a:rPr>
              <a:t>: Connects dropdown selections to graphs for </a:t>
            </a:r>
            <a:r>
              <a:rPr kumimoji="0" lang="en-US" altLang="en-US" b="1" i="0" u="none" strike="noStrike" cap="none" normalizeH="0" baseline="0" dirty="0">
                <a:ln>
                  <a:noFill/>
                </a:ln>
                <a:solidFill>
                  <a:schemeClr val="tx1"/>
                </a:solidFill>
                <a:effectLst/>
                <a:latin typeface="Abadi" panose="020B0604020104020204" pitchFamily="34" charset="0"/>
              </a:rPr>
              <a:t>real-time updates</a:t>
            </a:r>
            <a:r>
              <a:rPr kumimoji="0" lang="en-US" altLang="en-US" b="0" i="0" u="none" strike="noStrike" cap="none" normalizeH="0" baseline="0" dirty="0">
                <a:ln>
                  <a:noFill/>
                </a:ln>
                <a:solidFill>
                  <a:schemeClr val="tx1"/>
                </a:solidFill>
                <a:effectLst/>
                <a:latin typeface="Abadi" panose="020B0604020104020204" pitchFamily="34" charset="0"/>
              </a:rPr>
              <a:t>.</a:t>
            </a:r>
          </a:p>
          <a:p>
            <a:pPr marL="742950" lvl="1"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badi" panose="020B0604020104020204" pitchFamily="34" charset="0"/>
              </a:rPr>
              <a:t>Multiple Inputs in Callbacks</a:t>
            </a:r>
            <a:r>
              <a:rPr kumimoji="0" lang="en-US" altLang="en-US" b="0" i="0" u="none" strike="noStrike" cap="none" normalizeH="0" baseline="0" dirty="0">
                <a:ln>
                  <a:noFill/>
                </a:ln>
                <a:solidFill>
                  <a:schemeClr val="tx1"/>
                </a:solidFill>
                <a:effectLst/>
                <a:latin typeface="Abadi" panose="020B0604020104020204" pitchFamily="34" charset="0"/>
              </a:rPr>
              <a:t>: Supports interaction with </a:t>
            </a:r>
            <a:r>
              <a:rPr kumimoji="0" lang="en-US" altLang="en-US" b="1" i="0" u="none" strike="noStrike" cap="none" normalizeH="0" baseline="0" dirty="0">
                <a:ln>
                  <a:noFill/>
                </a:ln>
                <a:solidFill>
                  <a:schemeClr val="tx1"/>
                </a:solidFill>
                <a:effectLst/>
                <a:latin typeface="Abadi" panose="020B0604020104020204" pitchFamily="34" charset="0"/>
              </a:rPr>
              <a:t>multiple filters</a:t>
            </a:r>
            <a:r>
              <a:rPr kumimoji="0" lang="en-US" altLang="en-US"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badi" panose="020B0604020104020204" pitchFamily="34" charset="0"/>
            </a:endParaRPr>
          </a:p>
        </p:txBody>
      </p:sp>
      <p:pic>
        <p:nvPicPr>
          <p:cNvPr id="7" name="Imagen 6">
            <a:extLst>
              <a:ext uri="{FF2B5EF4-FFF2-40B4-BE49-F238E27FC236}">
                <a16:creationId xmlns:a16="http://schemas.microsoft.com/office/drawing/2014/main" id="{CAAEC749-B778-2832-3A10-52621BB593D5}"/>
              </a:ext>
            </a:extLst>
          </p:cNvPr>
          <p:cNvPicPr>
            <a:picLocks noChangeAspect="1"/>
          </p:cNvPicPr>
          <p:nvPr/>
        </p:nvPicPr>
        <p:blipFill>
          <a:blip r:embed="rId3"/>
          <a:stretch>
            <a:fillRect/>
          </a:stretch>
        </p:blipFill>
        <p:spPr>
          <a:xfrm>
            <a:off x="6586623" y="1467939"/>
            <a:ext cx="3817375" cy="2407516"/>
          </a:xfrm>
          <a:prstGeom prst="rect">
            <a:avLst/>
          </a:prstGeom>
        </p:spPr>
      </p:pic>
      <p:pic>
        <p:nvPicPr>
          <p:cNvPr id="9" name="Imagen 8">
            <a:extLst>
              <a:ext uri="{FF2B5EF4-FFF2-40B4-BE49-F238E27FC236}">
                <a16:creationId xmlns:a16="http://schemas.microsoft.com/office/drawing/2014/main" id="{63A40169-9EBB-5434-DA97-F25BC2F18D16}"/>
              </a:ext>
            </a:extLst>
          </p:cNvPr>
          <p:cNvPicPr>
            <a:picLocks noChangeAspect="1"/>
          </p:cNvPicPr>
          <p:nvPr/>
        </p:nvPicPr>
        <p:blipFill>
          <a:blip r:embed="rId4"/>
          <a:stretch>
            <a:fillRect/>
          </a:stretch>
        </p:blipFill>
        <p:spPr>
          <a:xfrm>
            <a:off x="6357610" y="4132853"/>
            <a:ext cx="4348131" cy="229435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Why These Plots &amp; Interactions Were Added?</a:t>
            </a:r>
          </a:p>
        </p:txBody>
      </p:sp>
      <p:sp>
        <p:nvSpPr>
          <p:cNvPr id="6" name="CuadroTexto 5">
            <a:extLst>
              <a:ext uri="{FF2B5EF4-FFF2-40B4-BE49-F238E27FC236}">
                <a16:creationId xmlns:a16="http://schemas.microsoft.com/office/drawing/2014/main" id="{3C284DF7-37D4-38A6-7C74-3BFBB0C79412}"/>
              </a:ext>
            </a:extLst>
          </p:cNvPr>
          <p:cNvSpPr txBox="1"/>
          <p:nvPr/>
        </p:nvSpPr>
        <p:spPr>
          <a:xfrm>
            <a:off x="879676" y="1446734"/>
            <a:ext cx="5104435" cy="4524315"/>
          </a:xfrm>
          <a:prstGeom prst="rect">
            <a:avLst/>
          </a:prstGeom>
          <a:noFill/>
        </p:spPr>
        <p:txBody>
          <a:bodyPr wrap="square">
            <a:spAutoFit/>
          </a:bodyPr>
          <a:lstStyle/>
          <a:p>
            <a:pPr>
              <a:buNone/>
            </a:pPr>
            <a:r>
              <a:rPr lang="en-US" dirty="0">
                <a:latin typeface="Abadi" panose="020B0604020104020204" pitchFamily="34" charset="0"/>
              </a:rPr>
              <a:t>✅ </a:t>
            </a:r>
            <a:r>
              <a:rPr lang="en-US" b="1" dirty="0">
                <a:latin typeface="Abadi" panose="020B0604020104020204" pitchFamily="34" charset="0"/>
              </a:rPr>
              <a:t>Improved Data Exploration</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Dropdown and plots allow users to </a:t>
            </a:r>
            <a:r>
              <a:rPr lang="en-US" b="1" dirty="0">
                <a:latin typeface="Abadi" panose="020B0604020104020204" pitchFamily="34" charset="0"/>
              </a:rPr>
              <a:t>interactively analyze</a:t>
            </a:r>
            <a:r>
              <a:rPr lang="en-US" dirty="0">
                <a:latin typeface="Abadi" panose="020B0604020104020204" pitchFamily="34" charset="0"/>
              </a:rPr>
              <a:t> launch site data.</a:t>
            </a:r>
          </a:p>
          <a:p>
            <a:pPr>
              <a:buNone/>
            </a:pPr>
            <a:r>
              <a:rPr lang="en-US" dirty="0">
                <a:latin typeface="Abadi" panose="020B0604020104020204" pitchFamily="34" charset="0"/>
              </a:rPr>
              <a:t>📊 </a:t>
            </a:r>
            <a:r>
              <a:rPr lang="en-US" b="1" dirty="0">
                <a:latin typeface="Abadi" panose="020B0604020104020204" pitchFamily="34" charset="0"/>
              </a:rPr>
              <a:t>Enhanced Visualization</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Graphs provide a </a:t>
            </a:r>
            <a:r>
              <a:rPr lang="en-US" b="1" dirty="0">
                <a:latin typeface="Abadi" panose="020B0604020104020204" pitchFamily="34" charset="0"/>
              </a:rPr>
              <a:t>clear representation</a:t>
            </a:r>
            <a:r>
              <a:rPr lang="en-US" dirty="0">
                <a:latin typeface="Abadi" panose="020B0604020104020204" pitchFamily="34" charset="0"/>
              </a:rPr>
              <a:t> of trends and comparisons.</a:t>
            </a:r>
          </a:p>
          <a:p>
            <a:pPr marL="742950" lvl="1" indent="-285750">
              <a:buFont typeface="Arial" panose="020B0604020202020204" pitchFamily="34" charset="0"/>
              <a:buChar char="•"/>
            </a:pPr>
            <a:r>
              <a:rPr lang="en-US" dirty="0">
                <a:latin typeface="Abadi" panose="020B0604020104020204" pitchFamily="34" charset="0"/>
              </a:rPr>
              <a:t>Interactive filtering helps users </a:t>
            </a:r>
            <a:r>
              <a:rPr lang="en-US" b="1" dirty="0">
                <a:latin typeface="Abadi" panose="020B0604020104020204" pitchFamily="34" charset="0"/>
              </a:rPr>
              <a:t>focus on relevant information</a:t>
            </a:r>
            <a:r>
              <a:rPr lang="en-US" dirty="0">
                <a:latin typeface="Abadi" panose="020B0604020104020204" pitchFamily="34" charset="0"/>
              </a:rPr>
              <a:t>.</a:t>
            </a:r>
          </a:p>
          <a:p>
            <a:pPr>
              <a:buNone/>
            </a:pPr>
            <a:r>
              <a:rPr lang="en-US" dirty="0">
                <a:latin typeface="Abadi" panose="020B0604020104020204" pitchFamily="34" charset="0"/>
              </a:rPr>
              <a:t>🖱️ </a:t>
            </a:r>
            <a:r>
              <a:rPr lang="en-US" b="1" dirty="0">
                <a:latin typeface="Abadi" panose="020B0604020104020204" pitchFamily="34" charset="0"/>
              </a:rPr>
              <a:t>Better User Experience</a:t>
            </a:r>
            <a:endParaRPr lang="en-US" dirty="0">
              <a:latin typeface="Abadi" panose="020B0604020104020204" pitchFamily="34" charset="0"/>
            </a:endParaRPr>
          </a:p>
          <a:p>
            <a:pPr marL="742950" lvl="1" indent="-285750">
              <a:buFont typeface="Arial" panose="020B0604020202020204" pitchFamily="34" charset="0"/>
              <a:buChar char="•"/>
            </a:pPr>
            <a:r>
              <a:rPr lang="en-US" dirty="0">
                <a:latin typeface="Abadi" panose="020B0604020104020204" pitchFamily="34" charset="0"/>
              </a:rPr>
              <a:t>Callbacks ensure </a:t>
            </a:r>
            <a:r>
              <a:rPr lang="en-US" b="1" dirty="0">
                <a:latin typeface="Abadi" panose="020B0604020104020204" pitchFamily="34" charset="0"/>
              </a:rPr>
              <a:t>real-time updates</a:t>
            </a:r>
            <a:r>
              <a:rPr lang="en-US" dirty="0">
                <a:latin typeface="Abadi" panose="020B0604020104020204" pitchFamily="34" charset="0"/>
              </a:rPr>
              <a:t> based on selections.</a:t>
            </a:r>
          </a:p>
          <a:p>
            <a:pPr marL="742950" lvl="1" indent="-285750">
              <a:buFont typeface="Arial" panose="020B0604020202020204" pitchFamily="34" charset="0"/>
              <a:buChar char="•"/>
            </a:pPr>
            <a:r>
              <a:rPr lang="en-US" dirty="0">
                <a:latin typeface="Abadi" panose="020B0604020104020204" pitchFamily="34" charset="0"/>
              </a:rPr>
              <a:t>Using </a:t>
            </a:r>
            <a:r>
              <a:rPr lang="en-US" b="1" dirty="0">
                <a:latin typeface="Abadi" panose="020B0604020104020204" pitchFamily="34" charset="0"/>
              </a:rPr>
              <a:t>unique component IDs</a:t>
            </a:r>
            <a:r>
              <a:rPr lang="en-US" dirty="0">
                <a:latin typeface="Abadi" panose="020B0604020104020204" pitchFamily="34" charset="0"/>
              </a:rPr>
              <a:t> ensures data is correctly mapped to visual elements.</a:t>
            </a:r>
          </a:p>
          <a:p>
            <a:pPr>
              <a:buNone/>
            </a:pPr>
            <a:r>
              <a:rPr lang="en-US" dirty="0">
                <a:latin typeface="Abadi" panose="020B0604020104020204" pitchFamily="34" charset="0"/>
              </a:rPr>
              <a:t>⚡ </a:t>
            </a:r>
            <a:r>
              <a:rPr lang="en-US" b="1" dirty="0">
                <a:latin typeface="Abadi" panose="020B0604020104020204" pitchFamily="34" charset="0"/>
              </a:rPr>
              <a:t>Efficient Data Handling</a:t>
            </a:r>
            <a:endParaRPr lang="en-US" dirty="0">
              <a:latin typeface="Abadi" panose="020B0604020104020204" pitchFamily="34" charset="0"/>
            </a:endParaRPr>
          </a:p>
          <a:p>
            <a:pPr marL="742950" lvl="1" indent="-285750">
              <a:buFont typeface="Arial" panose="020B0604020202020204" pitchFamily="34" charset="0"/>
              <a:buChar char="•"/>
            </a:pPr>
            <a:r>
              <a:rPr lang="en-US" b="1" dirty="0">
                <a:latin typeface="Abadi" panose="020B0604020104020204" pitchFamily="34" charset="0"/>
              </a:rPr>
              <a:t>Multiple inputs in callbacks</a:t>
            </a:r>
            <a:r>
              <a:rPr lang="en-US" dirty="0">
                <a:latin typeface="Abadi" panose="020B0604020104020204" pitchFamily="34" charset="0"/>
              </a:rPr>
              <a:t> allow </a:t>
            </a:r>
            <a:r>
              <a:rPr lang="en-US" b="1" dirty="0">
                <a:latin typeface="Abadi" panose="020B0604020104020204" pitchFamily="34" charset="0"/>
              </a:rPr>
              <a:t>complex queries</a:t>
            </a:r>
            <a:r>
              <a:rPr lang="en-US" dirty="0">
                <a:latin typeface="Abadi" panose="020B0604020104020204" pitchFamily="34" charset="0"/>
              </a:rPr>
              <a:t>, making the dashboard flexible.</a:t>
            </a:r>
          </a:p>
        </p:txBody>
      </p:sp>
      <p:pic>
        <p:nvPicPr>
          <p:cNvPr id="8" name="Imagen 7">
            <a:extLst>
              <a:ext uri="{FF2B5EF4-FFF2-40B4-BE49-F238E27FC236}">
                <a16:creationId xmlns:a16="http://schemas.microsoft.com/office/drawing/2014/main" id="{BF7081FE-1194-61B7-2E30-9869E5E3E042}"/>
              </a:ext>
            </a:extLst>
          </p:cNvPr>
          <p:cNvPicPr>
            <a:picLocks noChangeAspect="1"/>
          </p:cNvPicPr>
          <p:nvPr/>
        </p:nvPicPr>
        <p:blipFill>
          <a:blip r:embed="rId3"/>
          <a:stretch>
            <a:fillRect/>
          </a:stretch>
        </p:blipFill>
        <p:spPr>
          <a:xfrm>
            <a:off x="6096000" y="1446735"/>
            <a:ext cx="5207109" cy="2620352"/>
          </a:xfrm>
          <a:prstGeom prst="rect">
            <a:avLst/>
          </a:prstGeom>
        </p:spPr>
      </p:pic>
      <p:pic>
        <p:nvPicPr>
          <p:cNvPr id="10" name="Imagen 9">
            <a:extLst>
              <a:ext uri="{FF2B5EF4-FFF2-40B4-BE49-F238E27FC236}">
                <a16:creationId xmlns:a16="http://schemas.microsoft.com/office/drawing/2014/main" id="{EB0F3F7B-DE27-D872-42E4-3DD1658C10C7}"/>
              </a:ext>
            </a:extLst>
          </p:cNvPr>
          <p:cNvPicPr>
            <a:picLocks noChangeAspect="1"/>
          </p:cNvPicPr>
          <p:nvPr/>
        </p:nvPicPr>
        <p:blipFill>
          <a:blip r:embed="rId4"/>
          <a:stretch>
            <a:fillRect/>
          </a:stretch>
        </p:blipFill>
        <p:spPr>
          <a:xfrm>
            <a:off x="6446331" y="4231202"/>
            <a:ext cx="4536882" cy="2360125"/>
          </a:xfrm>
          <a:prstGeom prst="rect">
            <a:avLst/>
          </a:prstGeom>
        </p:spPr>
      </p:pic>
    </p:spTree>
    <p:extLst>
      <p:ext uri="{BB962C8B-B14F-4D97-AF65-F5344CB8AC3E}">
        <p14:creationId xmlns:p14="http://schemas.microsoft.com/office/powerpoint/2010/main" val="2931355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4DCE9E80-02F6-3CCB-8EBA-6ED478C05FB4}"/>
              </a:ext>
            </a:extLst>
          </p:cNvPr>
          <p:cNvSpPr>
            <a:spLocks noChangeArrowheads="1"/>
          </p:cNvSpPr>
          <p:nvPr/>
        </p:nvSpPr>
        <p:spPr bwMode="auto">
          <a:xfrm>
            <a:off x="879676" y="1360719"/>
            <a:ext cx="574104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badi" panose="020B0604020104020204" pitchFamily="34" charset="0"/>
              </a:rPr>
              <a:t>Data Preprocessing</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Cleaned and transformed the dataset.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Selected relevant features for model training.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badi" panose="020B0604020104020204" pitchFamily="34" charset="0"/>
              </a:rPr>
              <a:t>Model Training &amp; Evaluation</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Used classification models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Evaluated models using accuracy, precision, recall, and F1-score.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Abadi" panose="020B0604020104020204" pitchFamily="34" charset="0"/>
              </a:rPr>
              <a:t>Model Improvement</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Applied hyperparameter tuning.</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Used cross-validation for better generalization.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badi" panose="020B0604020104020204" pitchFamily="34" charset="0"/>
              </a:rPr>
              <a:t>Best Model Selection</a:t>
            </a:r>
            <a:endParaRPr kumimoji="0" lang="en-US" altLang="en-US" b="0" i="0" u="none" strike="noStrike" cap="none" normalizeH="0" baseline="0" dirty="0">
              <a:ln>
                <a:noFill/>
              </a:ln>
              <a:solidFill>
                <a:schemeClr val="tx1"/>
              </a:solidFill>
              <a:effectLst/>
              <a:latin typeface="Abadi" panose="020B0604020104020204" pitchFamily="34"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Compared different models.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badi" panose="020B0604020104020204" pitchFamily="34" charset="0"/>
              </a:rPr>
              <a:t>Chose the one with the highest performance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badi" panose="020B0604020104020204" pitchFamily="34" charset="0"/>
            </a:endParaRPr>
          </a:p>
        </p:txBody>
      </p:sp>
      <p:sp>
        <p:nvSpPr>
          <p:cNvPr id="6" name="CuadroTexto 5">
            <a:extLst>
              <a:ext uri="{FF2B5EF4-FFF2-40B4-BE49-F238E27FC236}">
                <a16:creationId xmlns:a16="http://schemas.microsoft.com/office/drawing/2014/main" id="{00D28B90-27CC-9F5E-2D60-A024874C8ABA}"/>
              </a:ext>
            </a:extLst>
          </p:cNvPr>
          <p:cNvSpPr txBox="1"/>
          <p:nvPr/>
        </p:nvSpPr>
        <p:spPr>
          <a:xfrm>
            <a:off x="734028" y="6158054"/>
            <a:ext cx="10515600" cy="646331"/>
          </a:xfrm>
          <a:prstGeom prst="rect">
            <a:avLst/>
          </a:prstGeom>
          <a:noFill/>
        </p:spPr>
        <p:txBody>
          <a:bodyPr wrap="square">
            <a:spAutoFit/>
          </a:bodyPr>
          <a:lstStyle/>
          <a:p>
            <a:r>
              <a:rPr lang="es-ES" sz="1700" dirty="0">
                <a:solidFill>
                  <a:schemeClr val="accent3">
                    <a:lumMod val="25000"/>
                  </a:schemeClr>
                </a:solidFill>
                <a:latin typeface="Abadi" panose="020B0604020104020204" pitchFamily="34" charset="0"/>
              </a:rPr>
              <a:t>View </a:t>
            </a:r>
            <a:r>
              <a:rPr lang="es-ES" sz="1700" dirty="0" err="1">
                <a:solidFill>
                  <a:schemeClr val="accent3">
                    <a:lumMod val="25000"/>
                  </a:schemeClr>
                </a:solidFill>
                <a:latin typeface="Abadi" panose="020B0604020104020204" pitchFamily="34" charset="0"/>
              </a:rPr>
              <a:t>key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code</a:t>
            </a:r>
            <a:r>
              <a:rPr lang="es-ES" sz="1700" dirty="0">
                <a:solidFill>
                  <a:schemeClr val="accent3">
                    <a:lumMod val="25000"/>
                  </a:schemeClr>
                </a:solidFill>
                <a:latin typeface="Abadi" panose="020B0604020104020204" pitchFamily="34" charset="0"/>
              </a:rPr>
              <a:t> in: </a:t>
            </a:r>
            <a:r>
              <a:rPr lang="en-US" sz="1800" dirty="0">
                <a:solidFill>
                  <a:srgbClr val="1C7DDB"/>
                </a:solidFill>
                <a:latin typeface="Abadi" panose="020B0604020104020204" pitchFamily="34" charset="0"/>
              </a:rPr>
              <a:t>https://github.com/joguerre1/SpaceY/blob/master/SpaceX_Machine Learning Prediction_Part_5.ipynb</a:t>
            </a:r>
          </a:p>
        </p:txBody>
      </p:sp>
      <p:pic>
        <p:nvPicPr>
          <p:cNvPr id="12" name="Imagen 11">
            <a:extLst>
              <a:ext uri="{FF2B5EF4-FFF2-40B4-BE49-F238E27FC236}">
                <a16:creationId xmlns:a16="http://schemas.microsoft.com/office/drawing/2014/main" id="{4F57C6A7-5EF6-DE85-A85F-EB4AC65FACB5}"/>
              </a:ext>
            </a:extLst>
          </p:cNvPr>
          <p:cNvPicPr>
            <a:picLocks noChangeAspect="1"/>
          </p:cNvPicPr>
          <p:nvPr/>
        </p:nvPicPr>
        <p:blipFill>
          <a:blip r:embed="rId3"/>
          <a:stretch>
            <a:fillRect/>
          </a:stretch>
        </p:blipFill>
        <p:spPr>
          <a:xfrm>
            <a:off x="7569844" y="1493134"/>
            <a:ext cx="3752198" cy="4629274"/>
          </a:xfrm>
          <a:prstGeom prst="rect">
            <a:avLst/>
          </a:prstGeom>
        </p:spPr>
      </p:pic>
    </p:spTree>
    <p:extLst>
      <p:ext uri="{BB962C8B-B14F-4D97-AF65-F5344CB8AC3E}">
        <p14:creationId xmlns:p14="http://schemas.microsoft.com/office/powerpoint/2010/main" val="148426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uadroTexto 4">
            <a:extLst>
              <a:ext uri="{FF2B5EF4-FFF2-40B4-BE49-F238E27FC236}">
                <a16:creationId xmlns:a16="http://schemas.microsoft.com/office/drawing/2014/main" id="{16EAFB8C-5CB0-24EC-AFB6-7693921D2186}"/>
              </a:ext>
            </a:extLst>
          </p:cNvPr>
          <p:cNvSpPr txBox="1"/>
          <p:nvPr/>
        </p:nvSpPr>
        <p:spPr>
          <a:xfrm>
            <a:off x="914399" y="1859339"/>
            <a:ext cx="10515600" cy="3139321"/>
          </a:xfrm>
          <a:prstGeom prst="rect">
            <a:avLst/>
          </a:prstGeom>
          <a:noFill/>
        </p:spPr>
        <p:txBody>
          <a:bodyPr wrap="square">
            <a:spAutoFit/>
          </a:bodyPr>
          <a:lstStyle/>
          <a:p>
            <a:pPr marL="342900" indent="-342900">
              <a:buAutoNum type="arabicPeriod"/>
            </a:pPr>
            <a:r>
              <a:rPr lang="en-US" b="1" dirty="0">
                <a:latin typeface="Abadi" panose="020B0604020104020204" pitchFamily="34" charset="0"/>
              </a:rPr>
              <a:t>Exploratory Data Analysis</a:t>
            </a:r>
            <a:br>
              <a:rPr lang="en-US" dirty="0">
                <a:latin typeface="Abadi" panose="020B0604020104020204" pitchFamily="34" charset="0"/>
              </a:rPr>
            </a:br>
            <a:r>
              <a:rPr lang="en-US" dirty="0">
                <a:latin typeface="Abadi" panose="020B0604020104020204" pitchFamily="34" charset="0"/>
              </a:rPr>
              <a:t>The exploratory data analysis phase provided key insights into the dataset, identifying trends, missing values, and correlations. This phase was crucial in shaping further analytical approaches.</a:t>
            </a:r>
          </a:p>
          <a:p>
            <a:pPr marL="342900" indent="-342900">
              <a:buAutoNum type="arabicPeriod"/>
            </a:pPr>
            <a:endParaRPr lang="en-US" dirty="0">
              <a:latin typeface="Abadi" panose="020B0604020104020204" pitchFamily="34" charset="0"/>
            </a:endParaRPr>
          </a:p>
          <a:p>
            <a:pPr>
              <a:buNone/>
            </a:pPr>
            <a:r>
              <a:rPr lang="en-US" b="1" dirty="0">
                <a:latin typeface="Abadi" panose="020B0604020104020204" pitchFamily="34" charset="0"/>
              </a:rPr>
              <a:t>2. Predictive Analysis</a:t>
            </a:r>
          </a:p>
          <a:p>
            <a:pPr lvl="1"/>
            <a:r>
              <a:rPr lang="en-US" dirty="0">
                <a:latin typeface="Abadi" panose="020B0604020104020204" pitchFamily="34" charset="0"/>
              </a:rPr>
              <a:t>Using machine learning models, we were able to generate predictive insights with an accuracy of 83.33%. The best results were obtained using the Support Vector Machine with a sigmoid kernel.</a:t>
            </a:r>
          </a:p>
          <a:p>
            <a:pPr>
              <a:buNone/>
            </a:pPr>
            <a:endParaRPr lang="en-US" dirty="0">
              <a:latin typeface="Abadi" panose="020B0604020104020204" pitchFamily="34" charset="0"/>
            </a:endParaRPr>
          </a:p>
          <a:p>
            <a:r>
              <a:rPr lang="en-US" b="1" dirty="0">
                <a:latin typeface="Abadi" panose="020B0604020104020204" pitchFamily="34" charset="0"/>
              </a:rPr>
              <a:t>3. Key Findings</a:t>
            </a:r>
          </a:p>
          <a:p>
            <a:pPr lvl="1"/>
            <a:r>
              <a:rPr lang="en-US" dirty="0">
                <a:latin typeface="Abadi" panose="020B0604020104020204" pitchFamily="34" charset="0"/>
              </a:rPr>
              <a:t>The analysis confirmed data integrity and revealed significant patterns that contributed to improved decision-making. These findings will be instrumental in refining future models.</a:t>
            </a: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2">
            <a:extLst>
              <a:ext uri="{FF2B5EF4-FFF2-40B4-BE49-F238E27FC236}">
                <a16:creationId xmlns:a16="http://schemas.microsoft.com/office/drawing/2014/main" id="{7DAD1AFF-D64A-B5A5-1C3B-E47A89393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9" y="1380103"/>
            <a:ext cx="11578542" cy="226897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177BE27-F0AE-091C-F38F-8AEDB88E0B10}"/>
              </a:ext>
            </a:extLst>
          </p:cNvPr>
          <p:cNvSpPr txBox="1"/>
          <p:nvPr/>
        </p:nvSpPr>
        <p:spPr>
          <a:xfrm>
            <a:off x="362003" y="3660649"/>
            <a:ext cx="11523268" cy="2492990"/>
          </a:xfrm>
          <a:prstGeom prst="rect">
            <a:avLst/>
          </a:prstGeom>
          <a:noFill/>
        </p:spPr>
        <p:txBody>
          <a:bodyPr wrap="square">
            <a:spAutoFit/>
          </a:bodyPr>
          <a:lstStyle/>
          <a:p>
            <a:pPr marL="171450" indent="-171450">
              <a:buFont typeface="Arial" panose="020B0604020202020204" pitchFamily="34" charset="0"/>
              <a:buChar char="•"/>
            </a:pPr>
            <a:r>
              <a:rPr lang="en-US" sz="1200" b="1" dirty="0">
                <a:latin typeface="Abadi" panose="020B0604020104020204" pitchFamily="34" charset="0"/>
              </a:rPr>
              <a:t>Increasing Flight Numbers Over Time</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Each launch site exhibits an upward trend in flight numbers, indicating that space missions have become more frequent over time.</a:t>
            </a:r>
          </a:p>
          <a:p>
            <a:pPr marL="742950" lvl="1" indent="-285750">
              <a:buFont typeface="Arial" panose="020B0604020202020204" pitchFamily="34" charset="0"/>
              <a:buChar char="•"/>
            </a:pPr>
            <a:r>
              <a:rPr lang="en-US" sz="1200" dirty="0">
                <a:latin typeface="Abadi" panose="020B0604020104020204" pitchFamily="34" charset="0"/>
              </a:rPr>
              <a:t>Some launch sites have significantly higher flight numbers, suggesting they are primary hubs for launches.</a:t>
            </a:r>
          </a:p>
          <a:p>
            <a:pPr marL="171450" indent="-171450">
              <a:buFont typeface="Arial" panose="020B0604020202020204" pitchFamily="34" charset="0"/>
              <a:buChar char="•"/>
            </a:pPr>
            <a:r>
              <a:rPr lang="en-US" sz="1200" b="1" dirty="0">
                <a:latin typeface="Abadi" panose="020B0604020104020204" pitchFamily="34" charset="0"/>
              </a:rPr>
              <a:t>Uneven Distribution Across Launch Sites</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Certain launch sites show </a:t>
            </a:r>
            <a:r>
              <a:rPr lang="en-US" sz="1200" b="1" dirty="0">
                <a:latin typeface="Abadi" panose="020B0604020104020204" pitchFamily="34" charset="0"/>
              </a:rPr>
              <a:t>clusters of high-flight numbers</a:t>
            </a:r>
            <a:r>
              <a:rPr lang="en-US" sz="1200" dirty="0">
                <a:latin typeface="Abadi" panose="020B0604020104020204" pitchFamily="34" charset="0"/>
              </a:rPr>
              <a:t>, implying they have been used consistently for missions.</a:t>
            </a:r>
          </a:p>
          <a:p>
            <a:pPr marL="742950" lvl="1" indent="-285750">
              <a:buFont typeface="Arial" panose="020B0604020202020204" pitchFamily="34" charset="0"/>
              <a:buChar char="•"/>
            </a:pPr>
            <a:r>
              <a:rPr lang="en-US" sz="1200" dirty="0">
                <a:latin typeface="Abadi" panose="020B0604020104020204" pitchFamily="34" charset="0"/>
              </a:rPr>
              <a:t>Other launch sites have fewer data points, which could indicate either specialized mission purposes or decommissioned facilities.</a:t>
            </a:r>
          </a:p>
          <a:p>
            <a:pPr marL="171450" indent="-171450">
              <a:buFont typeface="Arial" panose="020B0604020202020204" pitchFamily="34" charset="0"/>
              <a:buChar char="•"/>
            </a:pPr>
            <a:r>
              <a:rPr lang="en-US" sz="1200" b="1" dirty="0">
                <a:latin typeface="Abadi" panose="020B0604020104020204" pitchFamily="34" charset="0"/>
              </a:rPr>
              <a:t>Gaps in Flight Number Sequences</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Some launch sites exhibit gaps in flight numbers, which might be due to </a:t>
            </a:r>
            <a:r>
              <a:rPr lang="en-US" sz="1200" b="1" dirty="0">
                <a:latin typeface="Abadi" panose="020B0604020104020204" pitchFamily="34" charset="0"/>
              </a:rPr>
              <a:t>mission cancellations, reassignments, or technological upgrades requiring delays</a:t>
            </a:r>
            <a:r>
              <a:rPr lang="en-US" sz="1200" dirty="0">
                <a:latin typeface="Abadi" panose="020B0604020104020204" pitchFamily="34" charset="0"/>
              </a:rPr>
              <a:t>.</a:t>
            </a:r>
          </a:p>
          <a:p>
            <a:pPr marL="742950" lvl="1" indent="-285750">
              <a:buFont typeface="Arial" panose="020B0604020202020204" pitchFamily="34" charset="0"/>
              <a:buChar char="•"/>
            </a:pPr>
            <a:r>
              <a:rPr lang="en-US" sz="1200" dirty="0">
                <a:latin typeface="Abadi" panose="020B0604020104020204" pitchFamily="34" charset="0"/>
              </a:rPr>
              <a:t>These gaps could also indicate that some sites were temporarily inactive or used for non-standard launches.</a:t>
            </a:r>
          </a:p>
          <a:p>
            <a:pPr marL="171450" indent="-171450">
              <a:buFont typeface="Arial" panose="020B0604020202020204" pitchFamily="34" charset="0"/>
              <a:buChar char="•"/>
            </a:pPr>
            <a:r>
              <a:rPr lang="en-US" sz="1200" b="1" dirty="0">
                <a:latin typeface="Abadi" panose="020B0604020104020204" pitchFamily="34" charset="0"/>
              </a:rPr>
              <a:t>Dominance of Certain Launch Sites</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A few launch sites appear to have </a:t>
            </a:r>
            <a:r>
              <a:rPr lang="en-US" sz="1200" b="1" dirty="0">
                <a:latin typeface="Abadi" panose="020B0604020104020204" pitchFamily="34" charset="0"/>
              </a:rPr>
              <a:t>higher mission success rates</a:t>
            </a:r>
            <a:r>
              <a:rPr lang="en-US" sz="1200" dirty="0">
                <a:latin typeface="Abadi" panose="020B0604020104020204" pitchFamily="34" charset="0"/>
              </a:rPr>
              <a:t> at higher flight numbers, suggesting that more experienced launch sites may be optimizing operations over time.</a:t>
            </a:r>
          </a:p>
          <a:p>
            <a:pPr marL="742950" lvl="1" indent="-285750">
              <a:buFont typeface="Arial" panose="020B0604020202020204" pitchFamily="34" charset="0"/>
              <a:buChar char="•"/>
            </a:pPr>
            <a:r>
              <a:rPr lang="en-US" sz="1200" dirty="0">
                <a:latin typeface="Abadi" panose="020B0604020104020204" pitchFamily="34" charset="0"/>
              </a:rPr>
              <a:t>This pattern aligns with findings from the </a:t>
            </a:r>
            <a:r>
              <a:rPr lang="en-US" sz="1200" b="1" dirty="0">
                <a:latin typeface="Abadi" panose="020B0604020104020204" pitchFamily="34" charset="0"/>
              </a:rPr>
              <a:t>mission success rate analysis</a:t>
            </a:r>
            <a:r>
              <a:rPr lang="en-US" sz="1200" dirty="0">
                <a:latin typeface="Abadi" panose="020B0604020104020204" pitchFamily="34" charset="0"/>
              </a:rPr>
              <a:t>, reinforcing the idea that </a:t>
            </a:r>
            <a:r>
              <a:rPr lang="en-US" sz="1200" b="1" dirty="0">
                <a:latin typeface="Abadi" panose="020B0604020104020204" pitchFamily="34" charset="0"/>
              </a:rPr>
              <a:t>operational experience contributes to better mission outcomes</a:t>
            </a:r>
            <a:r>
              <a:rPr lang="en-US" sz="1200" dirty="0">
                <a:latin typeface="Abadi" panose="020B0604020104020204" pitchFamily="34" charset="0"/>
              </a:rPr>
              <a:t>.</a:t>
            </a: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5B46F3A4-7F93-2BFF-7202-F5B3734A9507}"/>
              </a:ext>
            </a:extLst>
          </p:cNvPr>
          <p:cNvPicPr>
            <a:picLocks noChangeAspect="1" noChangeArrowheads="1"/>
          </p:cNvPicPr>
          <p:nvPr/>
        </p:nvPicPr>
        <p:blipFill>
          <a:blip r:embed="rId3"/>
          <a:srcRect/>
          <a:stretch/>
        </p:blipFill>
        <p:spPr bwMode="auto">
          <a:xfrm>
            <a:off x="454893" y="1346658"/>
            <a:ext cx="11278355" cy="220997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7958A6A-8459-0BCB-4F99-2B45A29B20B9}"/>
              </a:ext>
            </a:extLst>
          </p:cNvPr>
          <p:cNvSpPr txBox="1"/>
          <p:nvPr/>
        </p:nvSpPr>
        <p:spPr>
          <a:xfrm>
            <a:off x="454892" y="3599960"/>
            <a:ext cx="11278356" cy="2862322"/>
          </a:xfrm>
          <a:prstGeom prst="rect">
            <a:avLst/>
          </a:prstGeom>
          <a:noFill/>
        </p:spPr>
        <p:txBody>
          <a:bodyPr wrap="square">
            <a:spAutoFit/>
          </a:bodyPr>
          <a:lstStyle/>
          <a:p>
            <a:pPr>
              <a:buNone/>
            </a:pPr>
            <a:r>
              <a:rPr lang="en-US" sz="1200" dirty="0">
                <a:latin typeface="Abadi" panose="020B0604020104020204" pitchFamily="34" charset="0"/>
              </a:rPr>
              <a:t>Upon analyzing the </a:t>
            </a:r>
            <a:r>
              <a:rPr lang="en-US" sz="1200" b="1" dirty="0">
                <a:latin typeface="Abadi" panose="020B0604020104020204" pitchFamily="34" charset="0"/>
              </a:rPr>
              <a:t>Payload Mass vs. Launch Site</a:t>
            </a:r>
            <a:r>
              <a:rPr lang="en-US" sz="1200" dirty="0">
                <a:latin typeface="Abadi" panose="020B0604020104020204" pitchFamily="34" charset="0"/>
              </a:rPr>
              <a:t> scatter plot, we can identify a key pattern for the </a:t>
            </a:r>
            <a:r>
              <a:rPr lang="en-US" sz="1200" b="1" dirty="0">
                <a:latin typeface="Abadi" panose="020B0604020104020204" pitchFamily="34" charset="0"/>
              </a:rPr>
              <a:t>VAFB-SLC launch site</a:t>
            </a:r>
            <a:r>
              <a:rPr lang="en-US" sz="1200" dirty="0">
                <a:latin typeface="Abadi" panose="020B0604020104020204" pitchFamily="34" charset="0"/>
              </a:rPr>
              <a:t>:</a:t>
            </a:r>
          </a:p>
          <a:p>
            <a:pPr>
              <a:buNone/>
            </a:pPr>
            <a:r>
              <a:rPr lang="en-US" sz="1200" dirty="0">
                <a:latin typeface="Abadi" panose="020B0604020104020204" pitchFamily="34" charset="0"/>
              </a:rPr>
              <a:t>🚀 </a:t>
            </a:r>
            <a:r>
              <a:rPr lang="en-US" sz="1200" b="1" dirty="0">
                <a:latin typeface="Abadi" panose="020B0604020104020204" pitchFamily="34" charset="0"/>
              </a:rPr>
              <a:t>No Heavy Payload Rockets (&gt;10,000 kg) Launched from VAFB-SLC</a:t>
            </a:r>
            <a:endParaRPr lang="en-US" sz="1200" dirty="0">
              <a:latin typeface="Abadi" panose="020B0604020104020204" pitchFamily="34" charset="0"/>
            </a:endParaRPr>
          </a:p>
          <a:p>
            <a:pPr marL="171450" indent="-171450">
              <a:buFont typeface="Arial" panose="020B0604020202020204" pitchFamily="34" charset="0"/>
              <a:buChar char="•"/>
            </a:pPr>
            <a:r>
              <a:rPr lang="en-US" sz="1200" dirty="0">
                <a:latin typeface="Abadi" panose="020B0604020104020204" pitchFamily="34" charset="0"/>
              </a:rPr>
              <a:t>The data shows that </a:t>
            </a:r>
            <a:r>
              <a:rPr lang="en-US" sz="1200" b="1" dirty="0">
                <a:latin typeface="Abadi" panose="020B0604020104020204" pitchFamily="34" charset="0"/>
              </a:rPr>
              <a:t>all rockets launched from VAFB-SLC</a:t>
            </a:r>
            <a:r>
              <a:rPr lang="en-US" sz="1200" dirty="0">
                <a:latin typeface="Abadi" panose="020B0604020104020204" pitchFamily="34" charset="0"/>
              </a:rPr>
              <a:t> carry payloads </a:t>
            </a:r>
            <a:r>
              <a:rPr lang="en-US" sz="1200" b="1" dirty="0">
                <a:latin typeface="Abadi" panose="020B0604020104020204" pitchFamily="34" charset="0"/>
              </a:rPr>
              <a:t>below 10,000 kg</a:t>
            </a:r>
            <a:r>
              <a:rPr lang="en-US" sz="1200" dirty="0">
                <a:latin typeface="Abadi" panose="020B0604020104020204" pitchFamily="34" charset="0"/>
              </a:rPr>
              <a:t>.</a:t>
            </a:r>
          </a:p>
          <a:p>
            <a:pPr marL="171450" indent="-171450">
              <a:buFont typeface="Arial" panose="020B0604020202020204" pitchFamily="34" charset="0"/>
              <a:buChar char="•"/>
            </a:pPr>
            <a:r>
              <a:rPr lang="en-US" sz="1200" dirty="0">
                <a:latin typeface="Abadi" panose="020B0604020104020204" pitchFamily="34" charset="0"/>
              </a:rPr>
              <a:t>This suggests that </a:t>
            </a:r>
            <a:r>
              <a:rPr lang="en-US" sz="1200" b="1" dirty="0">
                <a:latin typeface="Abadi" panose="020B0604020104020204" pitchFamily="34" charset="0"/>
              </a:rPr>
              <a:t>VAFB-SLC primarily handles medium and light payload missions</a:t>
            </a:r>
            <a:r>
              <a:rPr lang="en-US" sz="1200" dirty="0">
                <a:latin typeface="Abadi" panose="020B0604020104020204" pitchFamily="34" charset="0"/>
              </a:rPr>
              <a:t>, possibly due to </a:t>
            </a:r>
            <a:r>
              <a:rPr lang="en-US" sz="1200" b="1" dirty="0">
                <a:latin typeface="Abadi" panose="020B0604020104020204" pitchFamily="34" charset="0"/>
              </a:rPr>
              <a:t>infrastructure limitations, operational focus, or regulatory constraints</a:t>
            </a:r>
            <a:r>
              <a:rPr lang="en-US" sz="1200" dirty="0">
                <a:latin typeface="Abadi" panose="020B0604020104020204" pitchFamily="34" charset="0"/>
              </a:rPr>
              <a:t>.</a:t>
            </a:r>
          </a:p>
          <a:p>
            <a:pPr>
              <a:buNone/>
            </a:pPr>
            <a:endParaRPr lang="en-US" sz="1200" b="1" dirty="0">
              <a:latin typeface="Abadi" panose="020B0604020104020204" pitchFamily="34" charset="0"/>
            </a:endParaRPr>
          </a:p>
          <a:p>
            <a:pPr>
              <a:buNone/>
            </a:pPr>
            <a:r>
              <a:rPr lang="en-US" sz="1200" b="1" dirty="0">
                <a:latin typeface="Abadi" panose="020B0604020104020204" pitchFamily="34" charset="0"/>
              </a:rPr>
              <a:t>Possible Reasons for This Pattern</a:t>
            </a:r>
          </a:p>
          <a:p>
            <a:pPr>
              <a:buFont typeface="+mj-lt"/>
              <a:buAutoNum type="arabicPeriod"/>
            </a:pPr>
            <a:r>
              <a:rPr lang="en-US" sz="1200" b="1" dirty="0">
                <a:latin typeface="Abadi" panose="020B0604020104020204" pitchFamily="34" charset="0"/>
              </a:rPr>
              <a:t>Mission Type &amp; Orbit Preference</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VAFB-SLC is commonly used for </a:t>
            </a:r>
            <a:r>
              <a:rPr lang="en-US" sz="1200" b="1" dirty="0">
                <a:latin typeface="Abadi" panose="020B0604020104020204" pitchFamily="34" charset="0"/>
              </a:rPr>
              <a:t>polar and sun-synchronous orbits (SSO)</a:t>
            </a:r>
            <a:r>
              <a:rPr lang="en-US" sz="1200" dirty="0">
                <a:latin typeface="Abadi" panose="020B0604020104020204" pitchFamily="34" charset="0"/>
              </a:rPr>
              <a:t>, which often require </a:t>
            </a:r>
            <a:r>
              <a:rPr lang="en-US" sz="1200" b="1" dirty="0">
                <a:latin typeface="Abadi" panose="020B0604020104020204" pitchFamily="34" charset="0"/>
              </a:rPr>
              <a:t>smaller satellites</a:t>
            </a:r>
            <a:r>
              <a:rPr lang="en-US" sz="1200" dirty="0">
                <a:latin typeface="Abadi" panose="020B0604020104020204" pitchFamily="34" charset="0"/>
              </a:rPr>
              <a:t> rather than heavy payloads.</a:t>
            </a:r>
          </a:p>
          <a:p>
            <a:pPr>
              <a:buFont typeface="+mj-lt"/>
              <a:buAutoNum type="arabicPeriod"/>
            </a:pPr>
            <a:r>
              <a:rPr lang="en-US" sz="1200" b="1" dirty="0">
                <a:latin typeface="Abadi" panose="020B0604020104020204" pitchFamily="34" charset="0"/>
              </a:rPr>
              <a:t>Launch Vehicle Constraints</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The rockets launched from VAFB-SLC might be </a:t>
            </a:r>
            <a:r>
              <a:rPr lang="en-US" sz="1200" b="1" dirty="0">
                <a:latin typeface="Abadi" panose="020B0604020104020204" pitchFamily="34" charset="0"/>
              </a:rPr>
              <a:t>optimized for lighter payloads</a:t>
            </a:r>
            <a:r>
              <a:rPr lang="en-US" sz="1200" dirty="0">
                <a:latin typeface="Abadi" panose="020B0604020104020204" pitchFamily="34" charset="0"/>
              </a:rPr>
              <a:t>, meaning no heavy-lift vehicles are deployed from this site.</a:t>
            </a:r>
          </a:p>
          <a:p>
            <a:pPr>
              <a:buFont typeface="+mj-lt"/>
              <a:buAutoNum type="arabicPeriod"/>
            </a:pPr>
            <a:r>
              <a:rPr lang="en-US" sz="1200" b="1" dirty="0">
                <a:latin typeface="Abadi" panose="020B0604020104020204" pitchFamily="34" charset="0"/>
              </a:rPr>
              <a:t>Regulatory &amp; Geographical Factors</a:t>
            </a:r>
            <a:endParaRPr lang="en-US" sz="1200" dirty="0">
              <a:latin typeface="Abadi" panose="020B0604020104020204" pitchFamily="34" charset="0"/>
            </a:endParaRPr>
          </a:p>
          <a:p>
            <a:pPr marL="742950" lvl="1" indent="-285750">
              <a:buFont typeface="Arial" panose="020B0604020202020204" pitchFamily="34" charset="0"/>
              <a:buChar char="•"/>
            </a:pPr>
            <a:r>
              <a:rPr lang="en-US" sz="1200" dirty="0">
                <a:latin typeface="Abadi" panose="020B0604020104020204" pitchFamily="34" charset="0"/>
              </a:rPr>
              <a:t>Unlike other launch sites (e.g., KSC or CCAFS), VAFB-SLC may have </a:t>
            </a:r>
            <a:r>
              <a:rPr lang="en-US" sz="1200" b="1" dirty="0">
                <a:latin typeface="Abadi" panose="020B0604020104020204" pitchFamily="34" charset="0"/>
              </a:rPr>
              <a:t>operational restrictions or geographical constraints</a:t>
            </a:r>
            <a:r>
              <a:rPr lang="en-US" sz="1200" dirty="0">
                <a:latin typeface="Abadi" panose="020B0604020104020204" pitchFamily="34" charset="0"/>
              </a:rPr>
              <a:t> limiting the launch of </a:t>
            </a:r>
            <a:r>
              <a:rPr lang="en-US" sz="1200" b="1" dirty="0">
                <a:latin typeface="Abadi" panose="020B0604020104020204" pitchFamily="34" charset="0"/>
              </a:rPr>
              <a:t>super-heavy payloads</a:t>
            </a:r>
            <a:r>
              <a:rPr lang="en-US" sz="1200" dirty="0">
                <a:latin typeface="Abadi" panose="020B0604020104020204" pitchFamily="34" charset="0"/>
              </a:rPr>
              <a:t>.</a:t>
            </a:r>
          </a:p>
          <a:p>
            <a:endParaRPr lang="en-US" sz="1200" dirty="0">
              <a:latin typeface="Abadi" panose="020B0604020104020204" pitchFamily="34" charset="0"/>
            </a:endParaRPr>
          </a:p>
          <a:p>
            <a:r>
              <a:rPr lang="en-US" sz="1200" dirty="0">
                <a:latin typeface="Abadi" panose="020B0604020104020204" pitchFamily="34" charset="0"/>
              </a:rPr>
              <a:t>This insight highlights how </a:t>
            </a:r>
            <a:r>
              <a:rPr lang="en-US" sz="1200" b="1" dirty="0">
                <a:latin typeface="Abadi" panose="020B0604020104020204" pitchFamily="34" charset="0"/>
              </a:rPr>
              <a:t>different launch sites are specialized for specific mission needs</a:t>
            </a:r>
            <a:r>
              <a:rPr lang="en-US" sz="1200" dirty="0">
                <a:latin typeface="Abadi" panose="020B0604020104020204" pitchFamily="34" charset="0"/>
              </a:rPr>
              <a:t> rather than supporting all payload categories.</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2">
            <a:extLst>
              <a:ext uri="{FF2B5EF4-FFF2-40B4-BE49-F238E27FC236}">
                <a16:creationId xmlns:a16="http://schemas.microsoft.com/office/drawing/2014/main" id="{5D98A4E0-FD23-EFFA-FD21-4C351448D8B3}"/>
              </a:ext>
            </a:extLst>
          </p:cNvPr>
          <p:cNvPicPr>
            <a:picLocks noChangeAspect="1" noChangeArrowheads="1"/>
          </p:cNvPicPr>
          <p:nvPr/>
        </p:nvPicPr>
        <p:blipFill>
          <a:blip r:embed="rId3"/>
          <a:srcRect/>
          <a:stretch/>
        </p:blipFill>
        <p:spPr bwMode="auto">
          <a:xfrm>
            <a:off x="2123236" y="1401895"/>
            <a:ext cx="7809150" cy="433841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1CD3738-7A7C-88FD-BCF6-4A61F79DC2A5}"/>
              </a:ext>
            </a:extLst>
          </p:cNvPr>
          <p:cNvSpPr txBox="1"/>
          <p:nvPr/>
        </p:nvSpPr>
        <p:spPr>
          <a:xfrm>
            <a:off x="1076446" y="5790444"/>
            <a:ext cx="9456516" cy="923330"/>
          </a:xfrm>
          <a:prstGeom prst="rect">
            <a:avLst/>
          </a:prstGeom>
          <a:noFill/>
        </p:spPr>
        <p:txBody>
          <a:bodyPr wrap="square">
            <a:spAutoFit/>
          </a:bodyPr>
          <a:lstStyle/>
          <a:p>
            <a:r>
              <a:rPr lang="en-US" dirty="0">
                <a:latin typeface="Abadi" panose="020B0604020104020204" pitchFamily="34" charset="0"/>
              </a:rPr>
              <a:t>The exploratory data analysis (EDA) reveals that missions targeting ES-L1, GEO, HEO, and SSO orbits exhibit the highest success rates, indicating their reliability and well-established mission strategies</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2">
            <a:extLst>
              <a:ext uri="{FF2B5EF4-FFF2-40B4-BE49-F238E27FC236}">
                <a16:creationId xmlns:a16="http://schemas.microsoft.com/office/drawing/2014/main" id="{B022DB4C-74A0-6C0C-2E32-5AFAF8E72D0D}"/>
              </a:ext>
            </a:extLst>
          </p:cNvPr>
          <p:cNvPicPr>
            <a:picLocks noChangeAspect="1" noChangeArrowheads="1"/>
          </p:cNvPicPr>
          <p:nvPr/>
        </p:nvPicPr>
        <p:blipFill>
          <a:blip r:embed="rId3"/>
          <a:srcRect/>
          <a:stretch/>
        </p:blipFill>
        <p:spPr bwMode="auto">
          <a:xfrm>
            <a:off x="678180" y="1668155"/>
            <a:ext cx="7095109" cy="38124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398D7F55-5539-6C83-C03A-34C435FBA3ED}"/>
              </a:ext>
            </a:extLst>
          </p:cNvPr>
          <p:cNvSpPr>
            <a:spLocks noChangeArrowheads="1"/>
          </p:cNvSpPr>
          <p:nvPr/>
        </p:nvSpPr>
        <p:spPr bwMode="auto">
          <a:xfrm>
            <a:off x="678180" y="5903226"/>
            <a:ext cx="99100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LEO missions benefit from frequent launches</a:t>
            </a:r>
            <a:r>
              <a:rPr kumimoji="0" lang="en-US" altLang="en-US" sz="1800" b="0" i="0" u="none" strike="noStrike" cap="none" normalizeH="0" baseline="0" dirty="0">
                <a:ln>
                  <a:noFill/>
                </a:ln>
                <a:solidFill>
                  <a:schemeClr val="tx1"/>
                </a:solidFill>
                <a:effectLst/>
                <a:latin typeface="Abadi" panose="020B0604020104020204" pitchFamily="34" charset="0"/>
              </a:rPr>
              <a:t>, leading to iterative improvements in success rates.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GTO missions show variability</a:t>
            </a:r>
            <a:r>
              <a:rPr kumimoji="0" lang="en-US" altLang="en-US" sz="1800" b="0" i="0" u="none" strike="noStrike" cap="none" normalizeH="0" baseline="0" dirty="0">
                <a:ln>
                  <a:noFill/>
                </a:ln>
                <a:solidFill>
                  <a:schemeClr val="tx1"/>
                </a:solidFill>
                <a:effectLst/>
                <a:latin typeface="Abadi" panose="020B0604020104020204" pitchFamily="34" charset="0"/>
              </a:rPr>
              <a:t>, likely due to their more complex and mission-specific nature.</a:t>
            </a:r>
          </a:p>
        </p:txBody>
      </p:sp>
      <p:sp>
        <p:nvSpPr>
          <p:cNvPr id="13" name="CuadroTexto 12">
            <a:extLst>
              <a:ext uri="{FF2B5EF4-FFF2-40B4-BE49-F238E27FC236}">
                <a16:creationId xmlns:a16="http://schemas.microsoft.com/office/drawing/2014/main" id="{29AA635F-AEB3-7415-BFE3-F94F0CA3FD68}"/>
              </a:ext>
            </a:extLst>
          </p:cNvPr>
          <p:cNvSpPr txBox="1"/>
          <p:nvPr/>
        </p:nvSpPr>
        <p:spPr>
          <a:xfrm>
            <a:off x="7834248" y="1681530"/>
            <a:ext cx="3854832" cy="3785652"/>
          </a:xfrm>
          <a:prstGeom prst="rect">
            <a:avLst/>
          </a:prstGeom>
          <a:noFill/>
        </p:spPr>
        <p:txBody>
          <a:bodyPr wrap="square">
            <a:spAutoFit/>
          </a:bodyPr>
          <a:lstStyle/>
          <a:p>
            <a:pPr>
              <a:buNone/>
            </a:pPr>
            <a:r>
              <a:rPr lang="en-US" sz="1200" b="1" dirty="0">
                <a:latin typeface="Abadi" panose="020B0604020104020204" pitchFamily="34" charset="0"/>
              </a:rPr>
              <a:t>LEO Orbit (Low Earth Orbit)</a:t>
            </a:r>
            <a:endParaRPr lang="en-US" sz="1200" dirty="0">
              <a:latin typeface="Abadi" panose="020B0604020104020204" pitchFamily="34" charset="0"/>
            </a:endParaRPr>
          </a:p>
          <a:p>
            <a:pPr marL="171450" indent="-171450">
              <a:buFont typeface="Arial" panose="020B0604020202020204" pitchFamily="34" charset="0"/>
              <a:buChar char="•"/>
            </a:pPr>
            <a:r>
              <a:rPr lang="en-US" sz="1200" dirty="0">
                <a:latin typeface="Abadi" panose="020B0604020104020204" pitchFamily="34" charset="0"/>
              </a:rPr>
              <a:t>A </a:t>
            </a:r>
            <a:r>
              <a:rPr lang="en-US" sz="1200" b="1" dirty="0">
                <a:latin typeface="Abadi" panose="020B0604020104020204" pitchFamily="34" charset="0"/>
              </a:rPr>
              <a:t>positive correlation</a:t>
            </a:r>
            <a:r>
              <a:rPr lang="en-US" sz="1200" dirty="0">
                <a:latin typeface="Abadi" panose="020B0604020104020204" pitchFamily="34" charset="0"/>
              </a:rPr>
              <a:t> is observed between the </a:t>
            </a:r>
            <a:r>
              <a:rPr lang="en-US" sz="1200" b="1" dirty="0">
                <a:latin typeface="Abadi" panose="020B0604020104020204" pitchFamily="34" charset="0"/>
              </a:rPr>
              <a:t>number of flights and mission success</a:t>
            </a:r>
            <a:r>
              <a:rPr lang="en-US" sz="1200" dirty="0">
                <a:latin typeface="Abadi" panose="020B0604020104020204" pitchFamily="34" charset="0"/>
              </a:rPr>
              <a:t>.</a:t>
            </a:r>
          </a:p>
          <a:p>
            <a:pPr marL="171450" indent="-171450">
              <a:buFont typeface="Arial" panose="020B0604020202020204" pitchFamily="34" charset="0"/>
              <a:buChar char="•"/>
            </a:pPr>
            <a:r>
              <a:rPr lang="en-US" sz="1200" dirty="0">
                <a:latin typeface="Abadi" panose="020B0604020104020204" pitchFamily="34" charset="0"/>
              </a:rPr>
              <a:t>As the number of flights increases, the success rate also improves, suggesting that </a:t>
            </a:r>
            <a:r>
              <a:rPr lang="en-US" sz="1200" b="1" dirty="0">
                <a:latin typeface="Abadi" panose="020B0604020104020204" pitchFamily="34" charset="0"/>
              </a:rPr>
              <a:t>experience, technological advancements, and iterative improvements contribute to better outcomes</a:t>
            </a:r>
            <a:r>
              <a:rPr lang="en-US" sz="1200" dirty="0">
                <a:latin typeface="Abadi" panose="020B0604020104020204" pitchFamily="34" charset="0"/>
              </a:rPr>
              <a:t>.</a:t>
            </a:r>
          </a:p>
          <a:p>
            <a:pPr marL="171450" indent="-171450">
              <a:buFont typeface="Arial" panose="020B0604020202020204" pitchFamily="34" charset="0"/>
              <a:buChar char="•"/>
            </a:pPr>
            <a:r>
              <a:rPr lang="en-US" sz="1200" dirty="0">
                <a:latin typeface="Abadi" panose="020B0604020104020204" pitchFamily="34" charset="0"/>
              </a:rPr>
              <a:t>This aligns with the idea that </a:t>
            </a:r>
            <a:r>
              <a:rPr lang="en-US" sz="1200" b="1" dirty="0">
                <a:latin typeface="Abadi" panose="020B0604020104020204" pitchFamily="34" charset="0"/>
              </a:rPr>
              <a:t>frequent launches lead to optimizations in operational procedures and vehicle reliability</a:t>
            </a:r>
            <a:r>
              <a:rPr lang="en-US" sz="1200" dirty="0">
                <a:latin typeface="Abadi" panose="020B0604020104020204" pitchFamily="34" charset="0"/>
              </a:rPr>
              <a:t>.</a:t>
            </a:r>
          </a:p>
          <a:p>
            <a:pPr>
              <a:buNone/>
            </a:pPr>
            <a:r>
              <a:rPr lang="en-US" sz="1200" b="1" dirty="0">
                <a:latin typeface="Abadi" panose="020B0604020104020204" pitchFamily="34" charset="0"/>
              </a:rPr>
              <a:t>GTO Orbit (Geostationary Transfer Orbit)</a:t>
            </a:r>
            <a:endParaRPr lang="en-US" sz="1200" dirty="0">
              <a:latin typeface="Abadi" panose="020B0604020104020204" pitchFamily="34" charset="0"/>
            </a:endParaRPr>
          </a:p>
          <a:p>
            <a:pPr marL="171450" indent="-171450">
              <a:buFont typeface="Arial" panose="020B0604020202020204" pitchFamily="34" charset="0"/>
              <a:buChar char="•"/>
            </a:pPr>
            <a:r>
              <a:rPr lang="en-US" sz="1200" dirty="0">
                <a:latin typeface="Abadi" panose="020B0604020104020204" pitchFamily="34" charset="0"/>
              </a:rPr>
              <a:t>Unlike LEO, </a:t>
            </a:r>
            <a:r>
              <a:rPr lang="en-US" sz="1200" b="1" dirty="0">
                <a:latin typeface="Abadi" panose="020B0604020104020204" pitchFamily="34" charset="0"/>
              </a:rPr>
              <a:t>no clear relationship</a:t>
            </a:r>
            <a:r>
              <a:rPr lang="en-US" sz="1200" dirty="0">
                <a:latin typeface="Abadi" panose="020B0604020104020204" pitchFamily="34" charset="0"/>
              </a:rPr>
              <a:t> is observed between </a:t>
            </a:r>
            <a:r>
              <a:rPr lang="en-US" sz="1200" b="1" dirty="0">
                <a:latin typeface="Abadi" panose="020B0604020104020204" pitchFamily="34" charset="0"/>
              </a:rPr>
              <a:t>flight number and mission success</a:t>
            </a:r>
            <a:r>
              <a:rPr lang="en-US" sz="1200" dirty="0">
                <a:latin typeface="Abadi" panose="020B0604020104020204" pitchFamily="34" charset="0"/>
              </a:rPr>
              <a:t> in GTO launches.</a:t>
            </a:r>
          </a:p>
          <a:p>
            <a:pPr marL="171450" indent="-171450">
              <a:buFont typeface="Arial" panose="020B0604020202020204" pitchFamily="34" charset="0"/>
              <a:buChar char="•"/>
            </a:pPr>
            <a:r>
              <a:rPr lang="en-US" sz="1200" dirty="0">
                <a:latin typeface="Abadi" panose="020B0604020104020204" pitchFamily="34" charset="0"/>
              </a:rPr>
              <a:t>This could indicate that </a:t>
            </a:r>
            <a:r>
              <a:rPr lang="en-US" sz="1200" b="1" dirty="0">
                <a:latin typeface="Abadi" panose="020B0604020104020204" pitchFamily="34" charset="0"/>
              </a:rPr>
              <a:t>GTO missions are influenced more by external factors</a:t>
            </a:r>
            <a:r>
              <a:rPr lang="en-US" sz="1200" dirty="0">
                <a:latin typeface="Abadi" panose="020B0604020104020204" pitchFamily="34" charset="0"/>
              </a:rPr>
              <a:t>, such as </a:t>
            </a:r>
            <a:r>
              <a:rPr lang="en-US" sz="1200" b="1" dirty="0">
                <a:latin typeface="Abadi" panose="020B0604020104020204" pitchFamily="34" charset="0"/>
              </a:rPr>
              <a:t>mission complexity, payload requirements, or launch conditions</a:t>
            </a:r>
            <a:r>
              <a:rPr lang="en-US" sz="1200" dirty="0">
                <a:latin typeface="Abadi" panose="020B0604020104020204" pitchFamily="34" charset="0"/>
              </a:rPr>
              <a:t>, rather than simply the number of previous launches.</a:t>
            </a:r>
          </a:p>
          <a:p>
            <a:pPr marL="171450" indent="-171450">
              <a:buFont typeface="Arial" panose="020B0604020202020204" pitchFamily="34" charset="0"/>
              <a:buChar char="•"/>
            </a:pPr>
            <a:r>
              <a:rPr lang="en-US" sz="1200" dirty="0">
                <a:latin typeface="Abadi" panose="020B0604020104020204" pitchFamily="34" charset="0"/>
              </a:rPr>
              <a:t>Another possibility is that </a:t>
            </a:r>
            <a:r>
              <a:rPr lang="en-US" sz="1200" b="1" dirty="0">
                <a:latin typeface="Abadi" panose="020B0604020104020204" pitchFamily="34" charset="0"/>
              </a:rPr>
              <a:t>each GTO mission is highly specialized</a:t>
            </a:r>
            <a:r>
              <a:rPr lang="en-US" sz="1200" dirty="0">
                <a:latin typeface="Abadi" panose="020B0604020104020204" pitchFamily="34" charset="0"/>
              </a:rPr>
              <a:t>, meaning past flight experience does not directly translate into increased success rates.</a:t>
            </a: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2">
            <a:extLst>
              <a:ext uri="{FF2B5EF4-FFF2-40B4-BE49-F238E27FC236}">
                <a16:creationId xmlns:a16="http://schemas.microsoft.com/office/drawing/2014/main" id="{B022DB4C-74A0-6C0C-2E32-5AFAF8E72D0D}"/>
              </a:ext>
            </a:extLst>
          </p:cNvPr>
          <p:cNvPicPr>
            <a:picLocks noChangeAspect="1" noChangeArrowheads="1"/>
          </p:cNvPicPr>
          <p:nvPr/>
        </p:nvPicPr>
        <p:blipFill>
          <a:blip r:embed="rId3"/>
          <a:srcRect/>
          <a:stretch/>
        </p:blipFill>
        <p:spPr bwMode="auto">
          <a:xfrm>
            <a:off x="678180" y="1673275"/>
            <a:ext cx="7095109" cy="38021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398D7F55-5539-6C83-C03A-34C435FBA3ED}"/>
              </a:ext>
            </a:extLst>
          </p:cNvPr>
          <p:cNvSpPr>
            <a:spLocks noChangeArrowheads="1"/>
          </p:cNvSpPr>
          <p:nvPr/>
        </p:nvSpPr>
        <p:spPr bwMode="auto">
          <a:xfrm>
            <a:off x="678180" y="5810893"/>
            <a:ext cx="103403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Heavy payload missions to Polar, LEO, and ISS have higher landing success rates</a:t>
            </a:r>
            <a:r>
              <a:rPr kumimoji="0" lang="en-US" altLang="en-US" sz="1600" b="0" i="0" u="none" strike="noStrike" cap="none" normalizeH="0" baseline="0" dirty="0">
                <a:ln>
                  <a:noFill/>
                </a:ln>
                <a:solidFill>
                  <a:schemeClr val="tx1"/>
                </a:solidFill>
                <a:effectLst/>
                <a:latin typeface="Abadi" panose="020B0604020104020204" pitchFamily="34" charset="0"/>
              </a:rPr>
              <a:t> due to controlled mission dynamics and optimized recovery strategies.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GTO landings remain inconsistent</a:t>
            </a:r>
            <a:r>
              <a:rPr kumimoji="0" lang="en-US" altLang="en-US" sz="1600" b="0" i="0" u="none" strike="noStrike" cap="none" normalizeH="0" baseline="0" dirty="0">
                <a:ln>
                  <a:noFill/>
                </a:ln>
                <a:solidFill>
                  <a:schemeClr val="tx1"/>
                </a:solidFill>
                <a:effectLst/>
                <a:latin typeface="Abadi" panose="020B0604020104020204" pitchFamily="34" charset="0"/>
              </a:rPr>
              <a:t>, likely due to mission complexity and varying booster recovery priorities.</a:t>
            </a:r>
          </a:p>
        </p:txBody>
      </p:sp>
      <p:sp>
        <p:nvSpPr>
          <p:cNvPr id="13" name="CuadroTexto 12">
            <a:extLst>
              <a:ext uri="{FF2B5EF4-FFF2-40B4-BE49-F238E27FC236}">
                <a16:creationId xmlns:a16="http://schemas.microsoft.com/office/drawing/2014/main" id="{29AA635F-AEB3-7415-BFE3-F94F0CA3FD68}"/>
              </a:ext>
            </a:extLst>
          </p:cNvPr>
          <p:cNvSpPr txBox="1"/>
          <p:nvPr/>
        </p:nvSpPr>
        <p:spPr>
          <a:xfrm>
            <a:off x="7834248" y="1681530"/>
            <a:ext cx="3854832" cy="3808735"/>
          </a:xfrm>
          <a:prstGeom prst="rect">
            <a:avLst/>
          </a:prstGeom>
          <a:noFill/>
        </p:spPr>
        <p:txBody>
          <a:bodyPr wrap="square">
            <a:spAutoFit/>
          </a:bodyPr>
          <a:lstStyle/>
          <a:p>
            <a:pPr>
              <a:buNone/>
            </a:pPr>
            <a:r>
              <a:rPr lang="en-US" sz="1050" b="1" dirty="0">
                <a:latin typeface="Abadi" panose="020B0604020104020204" pitchFamily="34" charset="0"/>
              </a:rPr>
              <a:t>Polar, LEO, and ISS Orbits</a:t>
            </a:r>
            <a:endParaRPr lang="en-US" sz="1050" dirty="0">
              <a:latin typeface="Abadi" panose="020B0604020104020204" pitchFamily="34" charset="0"/>
            </a:endParaRPr>
          </a:p>
          <a:p>
            <a:pPr marL="171450" indent="-171450">
              <a:buFont typeface="Arial" panose="020B0604020202020204" pitchFamily="34" charset="0"/>
              <a:buChar char="•"/>
            </a:pPr>
            <a:r>
              <a:rPr lang="en-US" sz="1050" dirty="0">
                <a:latin typeface="Abadi" panose="020B0604020104020204" pitchFamily="34" charset="0"/>
              </a:rPr>
              <a:t>With </a:t>
            </a:r>
            <a:r>
              <a:rPr lang="en-US" sz="1050" b="1" dirty="0">
                <a:latin typeface="Abadi" panose="020B0604020104020204" pitchFamily="34" charset="0"/>
              </a:rPr>
              <a:t>heavy payloads (&gt;10,000 kg)</a:t>
            </a:r>
            <a:r>
              <a:rPr lang="en-US" sz="1050" dirty="0">
                <a:latin typeface="Abadi" panose="020B0604020104020204" pitchFamily="34" charset="0"/>
              </a:rPr>
              <a:t>, these orbits exhibit a </a:t>
            </a:r>
            <a:r>
              <a:rPr lang="en-US" sz="1050" b="1" dirty="0">
                <a:latin typeface="Abadi" panose="020B0604020104020204" pitchFamily="34" charset="0"/>
              </a:rPr>
              <a:t>higher rate of successful landings</a:t>
            </a:r>
            <a:r>
              <a:rPr lang="en-US" sz="1050" dirty="0">
                <a:latin typeface="Abadi" panose="020B0604020104020204" pitchFamily="34" charset="0"/>
              </a:rPr>
              <a:t>.</a:t>
            </a:r>
          </a:p>
          <a:p>
            <a:pPr marL="171450" indent="-171450">
              <a:buFont typeface="Arial" panose="020B0604020202020204" pitchFamily="34" charset="0"/>
              <a:buChar char="•"/>
            </a:pPr>
            <a:r>
              <a:rPr lang="en-US" sz="1050" dirty="0">
                <a:latin typeface="Abadi" panose="020B0604020104020204" pitchFamily="34" charset="0"/>
              </a:rPr>
              <a:t>This suggests that </a:t>
            </a:r>
            <a:r>
              <a:rPr lang="en-US" sz="1050" b="1" dirty="0">
                <a:latin typeface="Abadi" panose="020B0604020104020204" pitchFamily="34" charset="0"/>
              </a:rPr>
              <a:t>launch vehicles optimized for these orbits are better equipped for controlled landings</a:t>
            </a:r>
            <a:r>
              <a:rPr lang="en-US" sz="1050" dirty="0">
                <a:latin typeface="Abadi" panose="020B0604020104020204" pitchFamily="34" charset="0"/>
              </a:rPr>
              <a:t>, possibly due to:</a:t>
            </a:r>
          </a:p>
          <a:p>
            <a:pPr marL="628650" lvl="1" indent="-171450">
              <a:buFont typeface="Arial" panose="020B0604020202020204" pitchFamily="34" charset="0"/>
              <a:buChar char="•"/>
            </a:pPr>
            <a:r>
              <a:rPr lang="en-US" sz="1050" b="1" dirty="0">
                <a:latin typeface="Abadi" panose="020B0604020104020204" pitchFamily="34" charset="0"/>
              </a:rPr>
              <a:t>Technological advancements</a:t>
            </a:r>
            <a:r>
              <a:rPr lang="en-US" sz="1050" dirty="0">
                <a:latin typeface="Abadi" panose="020B0604020104020204" pitchFamily="34" charset="0"/>
              </a:rPr>
              <a:t> in reusable rocket stages.</a:t>
            </a:r>
          </a:p>
          <a:p>
            <a:pPr marL="628650" lvl="1" indent="-171450">
              <a:buFont typeface="Arial" panose="020B0604020202020204" pitchFamily="34" charset="0"/>
              <a:buChar char="•"/>
            </a:pPr>
            <a:r>
              <a:rPr lang="en-US" sz="1050" b="1" dirty="0">
                <a:latin typeface="Abadi" panose="020B0604020104020204" pitchFamily="34" charset="0"/>
              </a:rPr>
              <a:t>More predictable flight trajectories</a:t>
            </a:r>
            <a:r>
              <a:rPr lang="en-US" sz="1050" dirty="0">
                <a:latin typeface="Abadi" panose="020B0604020104020204" pitchFamily="34" charset="0"/>
              </a:rPr>
              <a:t> allowing safer landings.</a:t>
            </a:r>
          </a:p>
          <a:p>
            <a:pPr marL="628650" lvl="1" indent="-171450">
              <a:buFont typeface="Arial" panose="020B0604020202020204" pitchFamily="34" charset="0"/>
              <a:buChar char="•"/>
            </a:pPr>
            <a:r>
              <a:rPr lang="en-US" sz="1050" b="1" dirty="0">
                <a:latin typeface="Abadi" panose="020B0604020104020204" pitchFamily="34" charset="0"/>
              </a:rPr>
              <a:t>Frequent launches</a:t>
            </a:r>
            <a:r>
              <a:rPr lang="en-US" sz="1050" dirty="0">
                <a:latin typeface="Abadi" panose="020B0604020104020204" pitchFamily="34" charset="0"/>
              </a:rPr>
              <a:t> leading to iterative improvements in landing techniques.</a:t>
            </a:r>
          </a:p>
          <a:p>
            <a:pPr>
              <a:buNone/>
            </a:pPr>
            <a:r>
              <a:rPr lang="en-US" sz="1050" b="1" dirty="0">
                <a:latin typeface="Abadi" panose="020B0604020104020204" pitchFamily="34" charset="0"/>
              </a:rPr>
              <a:t>GTO Orbit (Geostationary Transfer Orbit)</a:t>
            </a:r>
            <a:endParaRPr lang="en-US" sz="1050" dirty="0">
              <a:latin typeface="Abadi" panose="020B0604020104020204" pitchFamily="34" charset="0"/>
            </a:endParaRPr>
          </a:p>
          <a:p>
            <a:pPr marL="171450" indent="-171450">
              <a:buFont typeface="Arial" panose="020B0604020202020204" pitchFamily="34" charset="0"/>
              <a:buChar char="•"/>
            </a:pPr>
            <a:r>
              <a:rPr lang="en-US" sz="1050" dirty="0">
                <a:latin typeface="Abadi" panose="020B0604020104020204" pitchFamily="34" charset="0"/>
              </a:rPr>
              <a:t>Unlike other orbits, </a:t>
            </a:r>
            <a:r>
              <a:rPr lang="en-US" sz="1050" b="1" dirty="0">
                <a:latin typeface="Abadi" panose="020B0604020104020204" pitchFamily="34" charset="0"/>
              </a:rPr>
              <a:t>GTO missions show a mix of both successful and unsuccessful landings</a:t>
            </a:r>
            <a:r>
              <a:rPr lang="en-US" sz="1050" dirty="0">
                <a:latin typeface="Abadi" panose="020B0604020104020204" pitchFamily="34" charset="0"/>
              </a:rPr>
              <a:t>, making it harder to establish a clear pattern.</a:t>
            </a:r>
          </a:p>
          <a:p>
            <a:pPr marL="171450" indent="-171450">
              <a:buFont typeface="Arial" panose="020B0604020202020204" pitchFamily="34" charset="0"/>
              <a:buChar char="•"/>
            </a:pPr>
            <a:r>
              <a:rPr lang="en-US" sz="1050" b="1" dirty="0">
                <a:latin typeface="Abadi" panose="020B0604020104020204" pitchFamily="34" charset="0"/>
              </a:rPr>
              <a:t>Possible reasons:</a:t>
            </a:r>
            <a:endParaRPr lang="en-US" sz="1050" dirty="0">
              <a:latin typeface="Abadi" panose="020B0604020104020204" pitchFamily="34" charset="0"/>
            </a:endParaRPr>
          </a:p>
          <a:p>
            <a:pPr marL="628650" lvl="1" indent="-171450">
              <a:buFont typeface="Arial" panose="020B0604020202020204" pitchFamily="34" charset="0"/>
              <a:buChar char="•"/>
            </a:pPr>
            <a:r>
              <a:rPr lang="en-US" sz="1050" b="1" dirty="0">
                <a:latin typeface="Abadi" panose="020B0604020104020204" pitchFamily="34" charset="0"/>
              </a:rPr>
              <a:t>GTO missions often require higher velocity and energy</a:t>
            </a:r>
            <a:r>
              <a:rPr lang="en-US" sz="1050" dirty="0">
                <a:latin typeface="Abadi" panose="020B0604020104020204" pitchFamily="34" charset="0"/>
              </a:rPr>
              <a:t>, making controlled landings more challenging.</a:t>
            </a:r>
          </a:p>
          <a:p>
            <a:pPr marL="628650" lvl="1" indent="-171450">
              <a:buFont typeface="Arial" panose="020B0604020202020204" pitchFamily="34" charset="0"/>
              <a:buChar char="•"/>
            </a:pPr>
            <a:r>
              <a:rPr lang="en-US" sz="1050" b="1" dirty="0">
                <a:latin typeface="Abadi" panose="020B0604020104020204" pitchFamily="34" charset="0"/>
              </a:rPr>
              <a:t>Many GTO launches prioritize payload delivery over booster recovery</a:t>
            </a:r>
            <a:r>
              <a:rPr lang="en-US" sz="1050" dirty="0">
                <a:latin typeface="Abadi" panose="020B0604020104020204" pitchFamily="34" charset="0"/>
              </a:rPr>
              <a:t>, leading to more expendable launches.</a:t>
            </a:r>
          </a:p>
          <a:p>
            <a:pPr marL="628650" lvl="1" indent="-171450">
              <a:buFont typeface="Arial" panose="020B0604020202020204" pitchFamily="34" charset="0"/>
              <a:buChar char="•"/>
            </a:pPr>
            <a:r>
              <a:rPr lang="en-US" sz="1050" b="1" dirty="0">
                <a:latin typeface="Abadi" panose="020B0604020104020204" pitchFamily="34" charset="0"/>
              </a:rPr>
              <a:t>Complex mission profiles</a:t>
            </a:r>
            <a:r>
              <a:rPr lang="en-US" sz="1050" dirty="0">
                <a:latin typeface="Abadi" panose="020B0604020104020204" pitchFamily="34" charset="0"/>
              </a:rPr>
              <a:t> (e.g., multi-stage transfers, deep-space burns) can make landing unpredictable.</a:t>
            </a:r>
          </a:p>
        </p:txBody>
      </p:sp>
    </p:spTree>
    <p:extLst>
      <p:ext uri="{BB962C8B-B14F-4D97-AF65-F5344CB8AC3E}">
        <p14:creationId xmlns:p14="http://schemas.microsoft.com/office/powerpoint/2010/main" val="21526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09468"/>
            <a:ext cx="10326708"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400" b="1" dirty="0">
                <a:solidFill>
                  <a:schemeClr val="accent1"/>
                </a:solidFill>
                <a:latin typeface="Abadi" panose="020B0604020104020204" pitchFamily="34" charset="0"/>
              </a:rPr>
              <a:t>Summary of Methodologies</a:t>
            </a:r>
          </a:p>
          <a:p>
            <a:pPr>
              <a:buNone/>
            </a:pPr>
            <a:r>
              <a:rPr lang="en-US" sz="2400" dirty="0">
                <a:solidFill>
                  <a:schemeClr val="tx1"/>
                </a:solidFill>
                <a:latin typeface="Abadi" panose="020B0604020104020204" pitchFamily="34" charset="0"/>
              </a:rPr>
              <a:t>This project utilized </a:t>
            </a:r>
            <a:r>
              <a:rPr lang="en-US" sz="2400" b="1" dirty="0">
                <a:solidFill>
                  <a:schemeClr val="tx1"/>
                </a:solidFill>
                <a:latin typeface="Abadi" panose="020B0604020104020204" pitchFamily="34" charset="0"/>
              </a:rPr>
              <a:t>Exploratory Data Analysis (EDA)</a:t>
            </a:r>
            <a:r>
              <a:rPr lang="en-US" sz="2400" dirty="0">
                <a:solidFill>
                  <a:schemeClr val="tx1"/>
                </a:solidFill>
                <a:latin typeface="Abadi" panose="020B0604020104020204" pitchFamily="34" charset="0"/>
              </a:rPr>
              <a:t> and </a:t>
            </a:r>
            <a:r>
              <a:rPr lang="en-US" sz="2400" b="1" dirty="0">
                <a:solidFill>
                  <a:schemeClr val="tx1"/>
                </a:solidFill>
                <a:latin typeface="Abadi" panose="020B0604020104020204" pitchFamily="34" charset="0"/>
              </a:rPr>
              <a:t>Predictive Analytics</a:t>
            </a:r>
            <a:r>
              <a:rPr lang="en-US" sz="2400" dirty="0">
                <a:solidFill>
                  <a:schemeClr val="tx1"/>
                </a:solidFill>
                <a:latin typeface="Abadi" panose="020B0604020104020204" pitchFamily="34" charset="0"/>
              </a:rPr>
              <a:t> to examine historical satellite mission data. The methodology involved:</a:t>
            </a:r>
          </a:p>
          <a:p>
            <a:pPr>
              <a:buFont typeface="Arial" panose="020B0604020202020204" pitchFamily="34" charset="0"/>
              <a:buChar char="•"/>
            </a:pPr>
            <a:r>
              <a:rPr lang="en-US" sz="2400" b="1" dirty="0">
                <a:solidFill>
                  <a:schemeClr val="tx1"/>
                </a:solidFill>
                <a:latin typeface="Abadi" panose="020B0604020104020204" pitchFamily="34" charset="0"/>
              </a:rPr>
              <a:t>EDA</a:t>
            </a:r>
            <a:r>
              <a:rPr lang="en-US" sz="2400" dirty="0">
                <a:solidFill>
                  <a:schemeClr val="tx1"/>
                </a:solidFill>
                <a:latin typeface="Abadi" panose="020B0604020104020204" pitchFamily="34" charset="0"/>
              </a:rPr>
              <a:t>: Conducted statistical analysis and visualizations (e.g., bar charts, heatmaps) to identify trends in mission success rates across different orbital types.</a:t>
            </a:r>
          </a:p>
          <a:p>
            <a:pPr>
              <a:buFont typeface="Arial" panose="020B0604020202020204" pitchFamily="34" charset="0"/>
              <a:buChar char="•"/>
            </a:pPr>
            <a:r>
              <a:rPr lang="en-US" sz="2400" b="1" dirty="0">
                <a:solidFill>
                  <a:schemeClr val="tx1"/>
                </a:solidFill>
                <a:latin typeface="Abadi" panose="020B0604020104020204" pitchFamily="34" charset="0"/>
              </a:rPr>
              <a:t>Machine Learning Models</a:t>
            </a:r>
            <a:r>
              <a:rPr lang="en-US" sz="2400" dirty="0">
                <a:solidFill>
                  <a:schemeClr val="tx1"/>
                </a:solidFill>
                <a:latin typeface="Abadi" panose="020B0604020104020204" pitchFamily="34" charset="0"/>
              </a:rPr>
              <a:t>: Trained and tested predictive models, such as </a:t>
            </a:r>
            <a:r>
              <a:rPr lang="en-US" sz="2400" b="1" dirty="0">
                <a:solidFill>
                  <a:schemeClr val="tx1"/>
                </a:solidFill>
                <a:latin typeface="Abadi" panose="020B0604020104020204" pitchFamily="34" charset="0"/>
              </a:rPr>
              <a:t>Decision Trees and Support Vector Machines (SVMs)</a:t>
            </a:r>
            <a:r>
              <a:rPr lang="en-US" sz="2400" dirty="0">
                <a:solidFill>
                  <a:schemeClr val="tx1"/>
                </a:solidFill>
                <a:latin typeface="Abadi" panose="020B0604020104020204" pitchFamily="34" charset="0"/>
              </a:rPr>
              <a:t>, to estimate mission success probabilities based on historical mission parameters.</a:t>
            </a:r>
          </a:p>
          <a:p>
            <a:pPr>
              <a:buFont typeface="Arial" panose="020B0604020202020204" pitchFamily="34" charset="0"/>
              <a:buChar char="•"/>
            </a:pPr>
            <a:r>
              <a:rPr lang="en-US" sz="2400" b="1" dirty="0">
                <a:solidFill>
                  <a:schemeClr val="tx1"/>
                </a:solidFill>
                <a:latin typeface="Abadi" panose="020B0604020104020204" pitchFamily="34" charset="0"/>
              </a:rPr>
              <a:t>Interactive Analytics</a:t>
            </a:r>
            <a:r>
              <a:rPr lang="en-US" sz="2400" dirty="0">
                <a:solidFill>
                  <a:schemeClr val="tx1"/>
                </a:solidFill>
                <a:latin typeface="Abadi" panose="020B0604020104020204" pitchFamily="34" charset="0"/>
              </a:rPr>
              <a:t>: Implemented visual tools and dashboards to allow dynamic exploration of data insights.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2">
            <a:extLst>
              <a:ext uri="{FF2B5EF4-FFF2-40B4-BE49-F238E27FC236}">
                <a16:creationId xmlns:a16="http://schemas.microsoft.com/office/drawing/2014/main" id="{B022DB4C-74A0-6C0C-2E32-5AFAF8E72D0D}"/>
              </a:ext>
            </a:extLst>
          </p:cNvPr>
          <p:cNvPicPr>
            <a:picLocks noChangeAspect="1" noChangeArrowheads="1"/>
          </p:cNvPicPr>
          <p:nvPr/>
        </p:nvPicPr>
        <p:blipFill>
          <a:blip r:embed="rId3"/>
          <a:srcRect/>
          <a:stretch/>
        </p:blipFill>
        <p:spPr bwMode="auto">
          <a:xfrm>
            <a:off x="803212" y="1673275"/>
            <a:ext cx="6845044" cy="380216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29AA635F-AEB3-7415-BFE3-F94F0CA3FD68}"/>
              </a:ext>
            </a:extLst>
          </p:cNvPr>
          <p:cNvSpPr txBox="1"/>
          <p:nvPr/>
        </p:nvSpPr>
        <p:spPr>
          <a:xfrm>
            <a:off x="7834248" y="1681530"/>
            <a:ext cx="3854832" cy="3970318"/>
          </a:xfrm>
          <a:prstGeom prst="rect">
            <a:avLst/>
          </a:prstGeom>
          <a:noFill/>
        </p:spPr>
        <p:txBody>
          <a:bodyPr wrap="square">
            <a:spAutoFit/>
          </a:bodyPr>
          <a:lstStyle/>
          <a:p>
            <a:pPr>
              <a:buNone/>
            </a:pPr>
            <a:r>
              <a:rPr lang="en-US" sz="1200" b="1" dirty="0">
                <a:latin typeface="Abadi" panose="020B0604020104020204" pitchFamily="34" charset="0"/>
              </a:rPr>
              <a:t>Steady Increase in Success Rate (2013 - 2020)</a:t>
            </a:r>
            <a:endParaRPr lang="en-US" sz="1200" dirty="0">
              <a:latin typeface="Abadi" panose="020B0604020104020204" pitchFamily="34" charset="0"/>
            </a:endParaRPr>
          </a:p>
          <a:p>
            <a:pPr marL="171450" indent="-171450">
              <a:buFont typeface="Arial" panose="020B0604020202020204" pitchFamily="34" charset="0"/>
              <a:buChar char="•"/>
            </a:pPr>
            <a:r>
              <a:rPr lang="en-US" sz="1200" dirty="0">
                <a:latin typeface="Abadi" panose="020B0604020104020204" pitchFamily="34" charset="0"/>
              </a:rPr>
              <a:t>The </a:t>
            </a:r>
            <a:r>
              <a:rPr lang="en-US" sz="1200" b="1" dirty="0">
                <a:latin typeface="Abadi" panose="020B0604020104020204" pitchFamily="34" charset="0"/>
              </a:rPr>
              <a:t>Exploratory Data Analysis (EDA)</a:t>
            </a:r>
            <a:r>
              <a:rPr lang="en-US" sz="1200" dirty="0">
                <a:latin typeface="Abadi" panose="020B0604020104020204" pitchFamily="34" charset="0"/>
              </a:rPr>
              <a:t> reveals that </a:t>
            </a:r>
            <a:r>
              <a:rPr lang="en-US" sz="1200" b="1" dirty="0">
                <a:latin typeface="Abadi" panose="020B0604020104020204" pitchFamily="34" charset="0"/>
              </a:rPr>
              <a:t>since 2013, the success rate of launches has consistently improved, reaching its peak around 2020</a:t>
            </a:r>
            <a:r>
              <a:rPr lang="en-US" sz="1200" dirty="0">
                <a:latin typeface="Abadi" panose="020B0604020104020204" pitchFamily="34" charset="0"/>
              </a:rPr>
              <a:t>.</a:t>
            </a:r>
          </a:p>
          <a:p>
            <a:pPr marL="171450" indent="-171450">
              <a:buFont typeface="Arial" panose="020B0604020202020204" pitchFamily="34" charset="0"/>
              <a:buChar char="•"/>
            </a:pPr>
            <a:r>
              <a:rPr lang="en-US" sz="1200" dirty="0">
                <a:latin typeface="Abadi" panose="020B0604020104020204" pitchFamily="34" charset="0"/>
              </a:rPr>
              <a:t>This suggests a </a:t>
            </a:r>
            <a:r>
              <a:rPr lang="en-US" sz="1200" b="1" dirty="0">
                <a:latin typeface="Abadi" panose="020B0604020104020204" pitchFamily="34" charset="0"/>
              </a:rPr>
              <a:t>strong correlation between technological advancements, operational experience, and mission success</a:t>
            </a:r>
            <a:r>
              <a:rPr lang="en-US" sz="1200" dirty="0">
                <a:latin typeface="Abadi" panose="020B0604020104020204" pitchFamily="34" charset="0"/>
              </a:rPr>
              <a:t> over time.</a:t>
            </a:r>
          </a:p>
          <a:p>
            <a:pPr>
              <a:buNone/>
            </a:pPr>
            <a:endParaRPr lang="en-US" sz="1200" dirty="0">
              <a:latin typeface="Abadi" panose="020B0604020104020204" pitchFamily="34" charset="0"/>
            </a:endParaRPr>
          </a:p>
          <a:p>
            <a:pPr>
              <a:buNone/>
            </a:pPr>
            <a:r>
              <a:rPr lang="en-US" sz="1200" dirty="0">
                <a:latin typeface="Abadi" panose="020B0604020104020204" pitchFamily="34" charset="0"/>
              </a:rPr>
              <a:t>🚀 </a:t>
            </a:r>
            <a:r>
              <a:rPr lang="en-US" sz="1200" b="1" dirty="0">
                <a:latin typeface="Abadi" panose="020B0604020104020204" pitchFamily="34" charset="0"/>
              </a:rPr>
              <a:t>Possible Reasons for the Upward Trend</a:t>
            </a:r>
            <a:endParaRPr lang="en-US" sz="1200" dirty="0">
              <a:latin typeface="Abadi" panose="020B0604020104020204" pitchFamily="34" charset="0"/>
            </a:endParaRPr>
          </a:p>
          <a:p>
            <a:pPr marL="228600" indent="-228600">
              <a:buFont typeface="+mj-lt"/>
              <a:buAutoNum type="arabicPeriod"/>
            </a:pPr>
            <a:r>
              <a:rPr lang="en-US" sz="1200" b="1" dirty="0">
                <a:latin typeface="Abadi" panose="020B0604020104020204" pitchFamily="34" charset="0"/>
              </a:rPr>
              <a:t>Improved Rocket Technology</a:t>
            </a:r>
            <a:r>
              <a:rPr lang="en-US" sz="1200" dirty="0">
                <a:latin typeface="Abadi" panose="020B0604020104020204" pitchFamily="34" charset="0"/>
              </a:rPr>
              <a:t> – Continuous upgrades in </a:t>
            </a:r>
            <a:r>
              <a:rPr lang="en-US" sz="1200" b="1" dirty="0">
                <a:latin typeface="Abadi" panose="020B0604020104020204" pitchFamily="34" charset="0"/>
              </a:rPr>
              <a:t>Falcon 9 and other launch vehicles</a:t>
            </a:r>
            <a:r>
              <a:rPr lang="en-US" sz="1200" dirty="0">
                <a:latin typeface="Abadi" panose="020B0604020104020204" pitchFamily="34" charset="0"/>
              </a:rPr>
              <a:t> enhanced reliability.</a:t>
            </a:r>
          </a:p>
          <a:p>
            <a:pPr marL="228600" indent="-228600">
              <a:buFont typeface="+mj-lt"/>
              <a:buAutoNum type="arabicPeriod"/>
            </a:pPr>
            <a:r>
              <a:rPr lang="en-US" sz="1200" b="1" dirty="0">
                <a:latin typeface="Abadi" panose="020B0604020104020204" pitchFamily="34" charset="0"/>
              </a:rPr>
              <a:t>Reusable Rocket Development</a:t>
            </a:r>
            <a:r>
              <a:rPr lang="en-US" sz="1200" dirty="0">
                <a:latin typeface="Abadi" panose="020B0604020104020204" pitchFamily="34" charset="0"/>
              </a:rPr>
              <a:t> – Advancements in booster recovery and reusability contributed to higher landing success rates.</a:t>
            </a:r>
          </a:p>
          <a:p>
            <a:pPr marL="228600" indent="-228600">
              <a:buFont typeface="+mj-lt"/>
              <a:buAutoNum type="arabicPeriod"/>
            </a:pPr>
            <a:r>
              <a:rPr lang="en-US" sz="1200" b="1" dirty="0">
                <a:latin typeface="Abadi" panose="020B0604020104020204" pitchFamily="34" charset="0"/>
              </a:rPr>
              <a:t>Increased Launch Frequency</a:t>
            </a:r>
            <a:r>
              <a:rPr lang="en-US" sz="1200" dirty="0">
                <a:latin typeface="Abadi" panose="020B0604020104020204" pitchFamily="34" charset="0"/>
              </a:rPr>
              <a:t> – More launches provided valuable data for refining mission parameters and reducing failure rates.</a:t>
            </a:r>
          </a:p>
          <a:p>
            <a:pPr marL="228600" indent="-228600">
              <a:buFont typeface="+mj-lt"/>
              <a:buAutoNum type="arabicPeriod"/>
            </a:pPr>
            <a:r>
              <a:rPr lang="en-US" sz="1200" b="1" dirty="0">
                <a:latin typeface="Abadi" panose="020B0604020104020204" pitchFamily="34" charset="0"/>
              </a:rPr>
              <a:t>Optimized Mission Planning</a:t>
            </a:r>
            <a:r>
              <a:rPr lang="en-US" sz="1200" dirty="0">
                <a:latin typeface="Abadi" panose="020B0604020104020204" pitchFamily="34" charset="0"/>
              </a:rPr>
              <a:t> – Better pre-launch analysis, simulations, and error mitigation strategies improved overall success..</a:t>
            </a:r>
          </a:p>
        </p:txBody>
      </p:sp>
      <p:sp>
        <p:nvSpPr>
          <p:cNvPr id="3" name="Rectangle 1">
            <a:extLst>
              <a:ext uri="{FF2B5EF4-FFF2-40B4-BE49-F238E27FC236}">
                <a16:creationId xmlns:a16="http://schemas.microsoft.com/office/drawing/2014/main" id="{3BAF6DF9-BE82-A4FB-CFD5-10C04A4FD0AE}"/>
              </a:ext>
            </a:extLst>
          </p:cNvPr>
          <p:cNvSpPr>
            <a:spLocks noChangeArrowheads="1"/>
          </p:cNvSpPr>
          <p:nvPr/>
        </p:nvSpPr>
        <p:spPr bwMode="auto">
          <a:xfrm>
            <a:off x="678180" y="5683849"/>
            <a:ext cx="10309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The </a:t>
            </a:r>
            <a:r>
              <a:rPr kumimoji="0" lang="en-US" altLang="en-US" sz="1400" b="1" i="0" u="none" strike="noStrike" cap="none" normalizeH="0" baseline="0" dirty="0">
                <a:ln>
                  <a:noFill/>
                </a:ln>
                <a:solidFill>
                  <a:schemeClr val="tx1"/>
                </a:solidFill>
                <a:effectLst/>
                <a:latin typeface="Abadi" panose="020B0604020104020204" pitchFamily="34" charset="0"/>
              </a:rPr>
              <a:t>trend highlights the growing efficiency and reliability of space launches</a:t>
            </a:r>
            <a:r>
              <a:rPr kumimoji="0" lang="en-US" altLang="en-US" sz="1400" b="0" i="0" u="none" strike="noStrike" cap="none" normalizeH="0" baseline="0" dirty="0">
                <a:ln>
                  <a:noFill/>
                </a:ln>
                <a:solidFill>
                  <a:schemeClr val="tx1"/>
                </a:solidFill>
                <a:effectLst/>
                <a:latin typeface="Abadi" panose="020B0604020104020204" pitchFamily="34" charset="0"/>
              </a:rPr>
              <a:t>, demonstrating the impact of </a:t>
            </a:r>
            <a:r>
              <a:rPr kumimoji="0" lang="en-US" altLang="en-US" sz="1400" b="1" i="0" u="none" strike="noStrike" cap="none" normalizeH="0" baseline="0" dirty="0">
                <a:ln>
                  <a:noFill/>
                </a:ln>
                <a:solidFill>
                  <a:schemeClr val="tx1"/>
                </a:solidFill>
                <a:effectLst/>
                <a:latin typeface="Abadi" panose="020B0604020104020204" pitchFamily="34" charset="0"/>
              </a:rPr>
              <a:t>iterative improvements and innovation</a:t>
            </a:r>
            <a:r>
              <a:rPr kumimoji="0" lang="en-US" altLang="en-US" sz="1400" b="0" i="0" u="none" strike="noStrike" cap="none" normalizeH="0" baseline="0" dirty="0">
                <a:ln>
                  <a:noFill/>
                </a:ln>
                <a:solidFill>
                  <a:schemeClr val="tx1"/>
                </a:solidFill>
                <a:effectLst/>
                <a:latin typeface="Abadi" panose="020B0604020104020204" pitchFamily="34" charset="0"/>
              </a:rPr>
              <a:t> in the industry.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Moving forward, continued advancements in </a:t>
            </a:r>
            <a:r>
              <a:rPr kumimoji="0" lang="en-US" altLang="en-US" sz="1400" b="1" i="0" u="none" strike="noStrike" cap="none" normalizeH="0" baseline="0" dirty="0">
                <a:ln>
                  <a:noFill/>
                </a:ln>
                <a:solidFill>
                  <a:schemeClr val="tx1"/>
                </a:solidFill>
                <a:effectLst/>
                <a:latin typeface="Abadi" panose="020B0604020104020204" pitchFamily="34" charset="0"/>
              </a:rPr>
              <a:t>reusability, AI-based monitoring, and automated systems</a:t>
            </a:r>
            <a:r>
              <a:rPr kumimoji="0" lang="en-US" altLang="en-US" sz="1400" b="0" i="0" u="none" strike="noStrike" cap="none" normalizeH="0" baseline="0" dirty="0">
                <a:ln>
                  <a:noFill/>
                </a:ln>
                <a:solidFill>
                  <a:schemeClr val="tx1"/>
                </a:solidFill>
                <a:effectLst/>
                <a:latin typeface="Abadi" panose="020B0604020104020204" pitchFamily="34" charset="0"/>
              </a:rPr>
              <a:t> could further enhance success rates.</a:t>
            </a:r>
          </a:p>
        </p:txBody>
      </p:sp>
    </p:spTree>
    <p:extLst>
      <p:ext uri="{BB962C8B-B14F-4D97-AF65-F5344CB8AC3E}">
        <p14:creationId xmlns:p14="http://schemas.microsoft.com/office/powerpoint/2010/main" val="3141192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uadroTexto 5">
            <a:extLst>
              <a:ext uri="{FF2B5EF4-FFF2-40B4-BE49-F238E27FC236}">
                <a16:creationId xmlns:a16="http://schemas.microsoft.com/office/drawing/2014/main" id="{3A17D54F-195E-2012-4689-C5BDAA846C53}"/>
              </a:ext>
            </a:extLst>
          </p:cNvPr>
          <p:cNvSpPr txBox="1"/>
          <p:nvPr/>
        </p:nvSpPr>
        <p:spPr>
          <a:xfrm>
            <a:off x="857249" y="1739682"/>
            <a:ext cx="10600723" cy="3354765"/>
          </a:xfrm>
          <a:prstGeom prst="rect">
            <a:avLst/>
          </a:prstGeom>
          <a:noFill/>
        </p:spPr>
        <p:txBody>
          <a:bodyPr wrap="square">
            <a:spAutoFit/>
          </a:bodyPr>
          <a:lstStyle/>
          <a:p>
            <a:pPr>
              <a:buNone/>
            </a:pPr>
            <a:r>
              <a:rPr lang="en-US" sz="2400" dirty="0">
                <a:latin typeface="Abadi" panose="020B0604020104020204" pitchFamily="34" charset="0"/>
              </a:rPr>
              <a:t>📍 </a:t>
            </a:r>
            <a:r>
              <a:rPr lang="en-US" sz="2400" b="1" dirty="0">
                <a:latin typeface="Abadi" panose="020B0604020104020204" pitchFamily="34" charset="0"/>
              </a:rPr>
              <a:t>Identified Launch Sites:</a:t>
            </a:r>
            <a:endParaRPr lang="en-US" sz="2400" dirty="0">
              <a:latin typeface="Abadi" panose="020B0604020104020204" pitchFamily="34" charset="0"/>
            </a:endParaRPr>
          </a:p>
          <a:p>
            <a:pPr marL="457200" indent="-457200">
              <a:buFont typeface="+mj-lt"/>
              <a:buAutoNum type="arabicPeriod"/>
            </a:pPr>
            <a:r>
              <a:rPr lang="en-US" sz="2000" b="1" dirty="0">
                <a:latin typeface="Abadi" panose="020B0604020104020204" pitchFamily="34" charset="0"/>
              </a:rPr>
              <a:t>CCAFS SLC-40</a:t>
            </a:r>
            <a:r>
              <a:rPr lang="en-US" sz="2000" dirty="0">
                <a:latin typeface="Abadi" panose="020B0604020104020204" pitchFamily="34" charset="0"/>
              </a:rPr>
              <a:t> (Cape Canaveral Air Force Station, Space Launch Complex 40)</a:t>
            </a:r>
          </a:p>
          <a:p>
            <a:pPr marL="457200" indent="-457200">
              <a:buFont typeface="+mj-lt"/>
              <a:buAutoNum type="arabicPeriod"/>
            </a:pPr>
            <a:r>
              <a:rPr lang="en-US" sz="2000" b="1" dirty="0">
                <a:latin typeface="Abadi" panose="020B0604020104020204" pitchFamily="34" charset="0"/>
              </a:rPr>
              <a:t>KSC LC-39A</a:t>
            </a:r>
            <a:r>
              <a:rPr lang="en-US" sz="2000" dirty="0">
                <a:latin typeface="Abadi" panose="020B0604020104020204" pitchFamily="34" charset="0"/>
              </a:rPr>
              <a:t> (Kennedy Space Center, Launch Complex 39A)</a:t>
            </a:r>
          </a:p>
          <a:p>
            <a:pPr marL="457200" indent="-457200">
              <a:buFont typeface="+mj-lt"/>
              <a:buAutoNum type="arabicPeriod"/>
            </a:pPr>
            <a:r>
              <a:rPr lang="en-US" sz="2000" b="1" dirty="0">
                <a:latin typeface="Abadi" panose="020B0604020104020204" pitchFamily="34" charset="0"/>
              </a:rPr>
              <a:t>VAFB SLC-4E</a:t>
            </a:r>
            <a:r>
              <a:rPr lang="en-US" sz="2000" dirty="0">
                <a:latin typeface="Abadi" panose="020B0604020104020204" pitchFamily="34" charset="0"/>
              </a:rPr>
              <a:t> (Vandenberg Air Force Base, Space Launch Complex 4E)</a:t>
            </a:r>
          </a:p>
          <a:p>
            <a:pPr marL="457200" indent="-457200">
              <a:buFont typeface="+mj-lt"/>
              <a:buAutoNum type="arabicPeriod"/>
            </a:pPr>
            <a:r>
              <a:rPr lang="en-US" sz="2000" b="1" dirty="0">
                <a:latin typeface="Abadi" panose="020B0604020104020204" pitchFamily="34" charset="0"/>
              </a:rPr>
              <a:t>CCAFS LC-40</a:t>
            </a:r>
            <a:r>
              <a:rPr lang="en-US" sz="2000" dirty="0">
                <a:latin typeface="Abadi" panose="020B0604020104020204" pitchFamily="34" charset="0"/>
              </a:rPr>
              <a:t> (Cape Canaveral Air Force Station, Launch Complex 40)</a:t>
            </a:r>
          </a:p>
          <a:p>
            <a:pPr>
              <a:buNone/>
            </a:pPr>
            <a:br>
              <a:rPr lang="en-US" sz="2400" b="1" dirty="0">
                <a:latin typeface="Abadi" panose="020B0604020104020204" pitchFamily="34" charset="0"/>
              </a:rPr>
            </a:br>
            <a:r>
              <a:rPr lang="en-US" sz="2400" b="1" dirty="0">
                <a:latin typeface="Abadi" panose="020B0604020104020204" pitchFamily="34" charset="0"/>
              </a:rPr>
              <a:t>Short Explanation</a:t>
            </a:r>
          </a:p>
          <a:p>
            <a:r>
              <a:rPr lang="en-US" sz="2000" dirty="0">
                <a:latin typeface="Abadi" panose="020B0604020104020204" pitchFamily="34" charset="0"/>
              </a:rPr>
              <a:t>Using </a:t>
            </a:r>
            <a:r>
              <a:rPr lang="en-US" sz="2000" b="1" dirty="0">
                <a:latin typeface="Abadi" panose="020B0604020104020204" pitchFamily="34" charset="0"/>
              </a:rPr>
              <a:t>SQL</a:t>
            </a:r>
            <a:r>
              <a:rPr lang="en-US" sz="2000" dirty="0">
                <a:latin typeface="Abadi" panose="020B0604020104020204" pitchFamily="34" charset="0"/>
              </a:rPr>
              <a:t> and </a:t>
            </a:r>
            <a:r>
              <a:rPr lang="en-US" sz="2000" b="1" dirty="0">
                <a:latin typeface="Abadi" panose="020B0604020104020204" pitchFamily="34" charset="0"/>
              </a:rPr>
              <a:t>Pandas</a:t>
            </a:r>
            <a:r>
              <a:rPr lang="en-US" sz="2000" dirty="0">
                <a:latin typeface="Abadi" panose="020B0604020104020204" pitchFamily="34" charset="0"/>
              </a:rPr>
              <a:t>, we retrieved the unique launch site names from the dataset. These sites are </a:t>
            </a:r>
            <a:r>
              <a:rPr lang="en-US" sz="2000" b="1" dirty="0">
                <a:latin typeface="Abadi" panose="020B0604020104020204" pitchFamily="34" charset="0"/>
              </a:rPr>
              <a:t>major hubs for SpaceX launches</a:t>
            </a:r>
            <a:r>
              <a:rPr lang="en-US" sz="2000" dirty="0">
                <a:latin typeface="Abadi" panose="020B0604020104020204" pitchFamily="34" charset="0"/>
              </a:rPr>
              <a:t>, supporting a variety of orbital missions. </a:t>
            </a:r>
            <a:r>
              <a:rPr lang="en-US" sz="2000" b="1" dirty="0">
                <a:latin typeface="Abadi" panose="020B0604020104020204" pitchFamily="34" charset="0"/>
              </a:rPr>
              <a:t>CCAFS and KSC are frequently used for Falcon 9 launches</a:t>
            </a:r>
            <a:r>
              <a:rPr lang="en-US" sz="2000" dirty="0">
                <a:latin typeface="Abadi" panose="020B0604020104020204" pitchFamily="34" charset="0"/>
              </a:rPr>
              <a:t>, while </a:t>
            </a:r>
            <a:r>
              <a:rPr lang="en-US" sz="2000" b="1" dirty="0">
                <a:latin typeface="Abadi" panose="020B0604020104020204" pitchFamily="34" charset="0"/>
              </a:rPr>
              <a:t>VAFB is mainly utilized for polar orbits</a:t>
            </a:r>
            <a:r>
              <a:rPr lang="en-US" sz="2000" dirty="0">
                <a:latin typeface="Abadi" panose="020B0604020104020204" pitchFamily="34" charset="0"/>
              </a:rPr>
              <a:t>.</a:t>
            </a: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uadroTexto 1">
            <a:extLst>
              <a:ext uri="{FF2B5EF4-FFF2-40B4-BE49-F238E27FC236}">
                <a16:creationId xmlns:a16="http://schemas.microsoft.com/office/drawing/2014/main" id="{B79A01E0-231C-5350-166F-9E845E88F383}"/>
              </a:ext>
            </a:extLst>
          </p:cNvPr>
          <p:cNvSpPr txBox="1"/>
          <p:nvPr/>
        </p:nvSpPr>
        <p:spPr>
          <a:xfrm>
            <a:off x="857249" y="1739682"/>
            <a:ext cx="10600723" cy="4278094"/>
          </a:xfrm>
          <a:prstGeom prst="rect">
            <a:avLst/>
          </a:prstGeom>
          <a:noFill/>
        </p:spPr>
        <p:txBody>
          <a:bodyPr wrap="square">
            <a:spAutoFit/>
          </a:bodyPr>
          <a:lstStyle/>
          <a:p>
            <a:r>
              <a:rPr lang="en-US" sz="2400" dirty="0">
                <a:latin typeface="Abadi" panose="020B0604020104020204" pitchFamily="34" charset="0"/>
              </a:rPr>
              <a:t>📍 </a:t>
            </a:r>
            <a:r>
              <a:rPr lang="en-US" sz="2400" b="1" dirty="0">
                <a:latin typeface="Abadi" panose="020B0604020104020204" pitchFamily="34" charset="0"/>
              </a:rPr>
              <a:t>Query Results (Example Output)</a:t>
            </a: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b="1" dirty="0">
              <a:latin typeface="Abadi" panose="020B0604020104020204" pitchFamily="34" charset="0"/>
            </a:endParaRPr>
          </a:p>
          <a:p>
            <a:pPr marL="457200" indent="-457200">
              <a:buFont typeface="+mj-lt"/>
              <a:buAutoNum type="arabicPeriod"/>
            </a:pPr>
            <a:endParaRPr lang="en-US" sz="2000" dirty="0">
              <a:latin typeface="Abadi" panose="020B0604020104020204" pitchFamily="34" charset="0"/>
            </a:endParaRPr>
          </a:p>
          <a:p>
            <a:pPr>
              <a:buNone/>
            </a:pPr>
            <a:br>
              <a:rPr lang="en-US" sz="2400" b="1" dirty="0">
                <a:latin typeface="Abadi" panose="020B0604020104020204" pitchFamily="34" charset="0"/>
              </a:rPr>
            </a:br>
            <a:r>
              <a:rPr lang="en-US" sz="2400" b="1" dirty="0">
                <a:latin typeface="Abadi" panose="020B0604020104020204" pitchFamily="34" charset="0"/>
              </a:rPr>
              <a:t>Short Explanation</a:t>
            </a:r>
          </a:p>
          <a:p>
            <a:r>
              <a:rPr lang="en-US" sz="2000" dirty="0">
                <a:latin typeface="Abadi" panose="020B0604020104020204" pitchFamily="34" charset="0"/>
              </a:rPr>
              <a:t>The results show </a:t>
            </a:r>
            <a:r>
              <a:rPr lang="en-US" sz="2000" b="1" dirty="0">
                <a:latin typeface="Abadi" panose="020B0604020104020204" pitchFamily="34" charset="0"/>
              </a:rPr>
              <a:t>launch records from Cape Canaveral (CCAFS), including SLC-40 and LC-40</a:t>
            </a:r>
            <a:r>
              <a:rPr lang="en-US" sz="2000" dirty="0">
                <a:latin typeface="Abadi" panose="020B0604020104020204" pitchFamily="34" charset="0"/>
              </a:rPr>
              <a:t>. These sites are </a:t>
            </a:r>
            <a:r>
              <a:rPr lang="en-US" sz="2000" b="1" dirty="0">
                <a:latin typeface="Abadi" panose="020B0604020104020204" pitchFamily="34" charset="0"/>
              </a:rPr>
              <a:t>important SpaceX launch pads</a:t>
            </a:r>
            <a:r>
              <a:rPr lang="en-US" sz="2000" dirty="0">
                <a:latin typeface="Abadi" panose="020B0604020104020204" pitchFamily="34" charset="0"/>
              </a:rPr>
              <a:t>, frequently used for missions to </a:t>
            </a:r>
            <a:r>
              <a:rPr lang="en-US" sz="2000" b="1" dirty="0">
                <a:latin typeface="Abadi" panose="020B0604020104020204" pitchFamily="34" charset="0"/>
              </a:rPr>
              <a:t>LEO, GTO, and ISS</a:t>
            </a:r>
            <a:r>
              <a:rPr lang="en-US" sz="2000" dirty="0">
                <a:latin typeface="Abadi" panose="020B0604020104020204" pitchFamily="34" charset="0"/>
              </a:rPr>
              <a:t>. Most launches from these sites have been </a:t>
            </a:r>
            <a:r>
              <a:rPr lang="en-US" sz="2000" b="1" dirty="0">
                <a:latin typeface="Abadi" panose="020B0604020104020204" pitchFamily="34" charset="0"/>
              </a:rPr>
              <a:t>successful</a:t>
            </a:r>
            <a:r>
              <a:rPr lang="en-US" sz="2000" dirty="0">
                <a:latin typeface="Abadi" panose="020B0604020104020204" pitchFamily="34" charset="0"/>
              </a:rPr>
              <a:t>, with </a:t>
            </a:r>
            <a:r>
              <a:rPr lang="en-US" sz="2000" b="1" dirty="0">
                <a:latin typeface="Abadi" panose="020B0604020104020204" pitchFamily="34" charset="0"/>
              </a:rPr>
              <a:t>high payload capacities</a:t>
            </a:r>
            <a:r>
              <a:rPr lang="en-US" sz="2000" dirty="0">
                <a:latin typeface="Abadi" panose="020B0604020104020204" pitchFamily="34" charset="0"/>
              </a:rPr>
              <a:t>.</a:t>
            </a:r>
          </a:p>
        </p:txBody>
      </p:sp>
      <p:pic>
        <p:nvPicPr>
          <p:cNvPr id="7" name="Imagen 6">
            <a:extLst>
              <a:ext uri="{FF2B5EF4-FFF2-40B4-BE49-F238E27FC236}">
                <a16:creationId xmlns:a16="http://schemas.microsoft.com/office/drawing/2014/main" id="{58DE5296-79F4-98E7-C7A9-1BE70E3F15C8}"/>
              </a:ext>
            </a:extLst>
          </p:cNvPr>
          <p:cNvPicPr>
            <a:picLocks noChangeAspect="1"/>
          </p:cNvPicPr>
          <p:nvPr/>
        </p:nvPicPr>
        <p:blipFill>
          <a:blip r:embed="rId3"/>
          <a:stretch>
            <a:fillRect/>
          </a:stretch>
        </p:blipFill>
        <p:spPr>
          <a:xfrm>
            <a:off x="2405891" y="2343150"/>
            <a:ext cx="7380218" cy="19126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tretch>
            <a:fillRect/>
          </a:stretch>
        </p:blipFill>
        <p:spPr>
          <a:xfrm>
            <a:off x="1558681" y="1777217"/>
            <a:ext cx="4820323" cy="905001"/>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1611720" y="4118887"/>
            <a:ext cx="9326790" cy="2308324"/>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total payload mass carried by </a:t>
            </a:r>
            <a:r>
              <a:rPr lang="en-US" sz="2000" b="1" dirty="0">
                <a:latin typeface="Abadi" panose="020B0604020104020204" pitchFamily="34" charset="0"/>
              </a:rPr>
              <a:t>SpaceX boosters for NASA missions</a:t>
            </a:r>
            <a:r>
              <a:rPr lang="en-US" sz="2000" dirty="0">
                <a:latin typeface="Abadi" panose="020B0604020104020204" pitchFamily="34" charset="0"/>
              </a:rPr>
              <a:t> is </a:t>
            </a:r>
            <a:r>
              <a:rPr lang="en-US" sz="2000" b="1" dirty="0">
                <a:latin typeface="Abadi" panose="020B0604020104020204" pitchFamily="34" charset="0"/>
              </a:rPr>
              <a:t>145,300 kg</a:t>
            </a:r>
            <a:r>
              <a:rPr lang="en-US" sz="2000" dirty="0">
                <a:latin typeface="Abadi" panose="020B0604020104020204" pitchFamily="34" charset="0"/>
              </a:rPr>
              <a:t>. These payloads include </a:t>
            </a:r>
            <a:r>
              <a:rPr lang="en-US" sz="2000" b="1" dirty="0">
                <a:latin typeface="Abadi" panose="020B0604020104020204" pitchFamily="34" charset="0"/>
              </a:rPr>
              <a:t>cargo resupply missions to the ISS, scientific instruments, and space exploration equipment</a:t>
            </a:r>
            <a:r>
              <a:rPr lang="en-US" sz="2000" dirty="0">
                <a:latin typeface="Abadi" panose="020B0604020104020204" pitchFamily="34" charset="0"/>
              </a:rPr>
              <a:t>. NASA frequently collaborates with </a:t>
            </a:r>
            <a:r>
              <a:rPr lang="en-US" sz="2000" b="1" dirty="0">
                <a:latin typeface="Abadi" panose="020B0604020104020204" pitchFamily="34" charset="0"/>
              </a:rPr>
              <a:t>SpaceX</a:t>
            </a:r>
            <a:r>
              <a:rPr lang="en-US" sz="2000" dirty="0">
                <a:latin typeface="Abadi" panose="020B0604020104020204" pitchFamily="34" charset="0"/>
              </a:rPr>
              <a:t>, using Falcon 9 and Falcon Heavy rockets for </a:t>
            </a:r>
            <a:r>
              <a:rPr lang="en-US" sz="2000" b="1" dirty="0">
                <a:latin typeface="Abadi" panose="020B0604020104020204" pitchFamily="34" charset="0"/>
              </a:rPr>
              <a:t>low Earth orbit (LEO) and deep space missions</a:t>
            </a:r>
            <a:r>
              <a:rPr lang="en-US" sz="2000" dirty="0">
                <a:latin typeface="Abadi" panose="020B0604020104020204" pitchFamily="34" charset="0"/>
              </a:rPr>
              <a:t>.</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1531018" y="2708590"/>
            <a:ext cx="4847986" cy="707886"/>
          </a:xfrm>
          <a:prstGeom prst="rect">
            <a:avLst/>
          </a:prstGeom>
          <a:noFill/>
        </p:spPr>
        <p:txBody>
          <a:bodyPr wrap="square">
            <a:spAutoFit/>
          </a:bodyPr>
          <a:lstStyle/>
          <a:p>
            <a:r>
              <a:rPr lang="en-US" sz="2000" dirty="0">
                <a:latin typeface="Abadi" panose="020B0604020104020204" pitchFamily="34" charset="0"/>
              </a:rPr>
              <a:t>This query </a:t>
            </a:r>
            <a:r>
              <a:rPr lang="en-US" sz="2000" b="1" dirty="0">
                <a:latin typeface="Abadi" panose="020B0604020104020204" pitchFamily="34" charset="0"/>
              </a:rPr>
              <a:t>sums up the total payload mass</a:t>
            </a:r>
            <a:r>
              <a:rPr lang="en-US" sz="2000" dirty="0">
                <a:latin typeface="Abadi" panose="020B0604020104020204" pitchFamily="34" charset="0"/>
              </a:rPr>
              <a:t> carried by boosters for </a:t>
            </a:r>
            <a:r>
              <a:rPr lang="en-US" sz="2000" b="1" dirty="0">
                <a:latin typeface="Abadi" panose="020B0604020104020204" pitchFamily="34" charset="0"/>
              </a:rPr>
              <a:t>NASA missions</a:t>
            </a:r>
            <a:r>
              <a:rPr lang="en-US" sz="2000" dirty="0">
                <a:latin typeface="Abadi" panose="020B0604020104020204" pitchFamily="34" charset="0"/>
              </a:rPr>
              <a:t>.</a:t>
            </a:r>
          </a:p>
        </p:txBody>
      </p:sp>
      <p:graphicFrame>
        <p:nvGraphicFramePr>
          <p:cNvPr id="13" name="Tabla 12">
            <a:extLst>
              <a:ext uri="{FF2B5EF4-FFF2-40B4-BE49-F238E27FC236}">
                <a16:creationId xmlns:a16="http://schemas.microsoft.com/office/drawing/2014/main" id="{D55E4184-E817-23BF-2054-1AE80E112BE7}"/>
              </a:ext>
            </a:extLst>
          </p:cNvPr>
          <p:cNvGraphicFramePr>
            <a:graphicFrameLocks noGrp="1"/>
          </p:cNvGraphicFramePr>
          <p:nvPr>
            <p:extLst>
              <p:ext uri="{D42A27DB-BD31-4B8C-83A1-F6EECF244321}">
                <p14:modId xmlns:p14="http://schemas.microsoft.com/office/powerpoint/2010/main" val="4276937782"/>
              </p:ext>
            </p:extLst>
          </p:nvPr>
        </p:nvGraphicFramePr>
        <p:xfrm>
          <a:off x="7132320" y="2589393"/>
          <a:ext cx="3006090" cy="396240"/>
        </p:xfrm>
        <a:graphic>
          <a:graphicData uri="http://schemas.openxmlformats.org/drawingml/2006/table">
            <a:tbl>
              <a:tblPr>
                <a:tableStyleId>{8FD4443E-F989-4FC4-A0C8-D5A2AF1F390B}</a:tableStyleId>
              </a:tblPr>
              <a:tblGrid>
                <a:gridCol w="3006090">
                  <a:extLst>
                    <a:ext uri="{9D8B030D-6E8A-4147-A177-3AD203B41FA5}">
                      <a16:colId xmlns:a16="http://schemas.microsoft.com/office/drawing/2014/main" val="3722535895"/>
                    </a:ext>
                  </a:extLst>
                </a:gridCol>
              </a:tblGrid>
              <a:tr h="0">
                <a:tc>
                  <a:txBody>
                    <a:bodyPr/>
                    <a:lstStyle/>
                    <a:p>
                      <a:pPr algn="r"/>
                      <a:r>
                        <a:rPr lang="en-US" sz="2000" dirty="0" err="1"/>
                        <a:t>Total_Payload_Mass</a:t>
                      </a:r>
                      <a:r>
                        <a:rPr lang="en-US" sz="2000" dirty="0"/>
                        <a:t> (kg)</a:t>
                      </a:r>
                      <a:endParaRPr lang="en-US" sz="2000" b="1" dirty="0">
                        <a:latin typeface="Abadi" panose="020B0604020104020204" pitchFamily="34" charset="0"/>
                      </a:endParaRPr>
                    </a:p>
                  </a:txBody>
                  <a:tcPr anchor="ctr"/>
                </a:tc>
                <a:extLst>
                  <a:ext uri="{0D108BD9-81ED-4DB2-BD59-A6C34878D82A}">
                    <a16:rowId xmlns:a16="http://schemas.microsoft.com/office/drawing/2014/main" val="3337609775"/>
                  </a:ext>
                </a:extLst>
              </a:tr>
            </a:tbl>
          </a:graphicData>
        </a:graphic>
      </p:graphicFrame>
      <p:graphicFrame>
        <p:nvGraphicFramePr>
          <p:cNvPr id="14" name="Tabla 13">
            <a:extLst>
              <a:ext uri="{FF2B5EF4-FFF2-40B4-BE49-F238E27FC236}">
                <a16:creationId xmlns:a16="http://schemas.microsoft.com/office/drawing/2014/main" id="{5B5CAB3A-C954-05B8-1886-4A723F0C405F}"/>
              </a:ext>
            </a:extLst>
          </p:cNvPr>
          <p:cNvGraphicFramePr>
            <a:graphicFrameLocks noGrp="1"/>
          </p:cNvGraphicFramePr>
          <p:nvPr>
            <p:extLst>
              <p:ext uri="{D42A27DB-BD31-4B8C-83A1-F6EECF244321}">
                <p14:modId xmlns:p14="http://schemas.microsoft.com/office/powerpoint/2010/main" val="2582928613"/>
              </p:ext>
            </p:extLst>
          </p:nvPr>
        </p:nvGraphicFramePr>
        <p:xfrm>
          <a:off x="7132320" y="2994385"/>
          <a:ext cx="3006091" cy="396240"/>
        </p:xfrm>
        <a:graphic>
          <a:graphicData uri="http://schemas.openxmlformats.org/drawingml/2006/table">
            <a:tbl>
              <a:tblPr>
                <a:tableStyleId>{7E9639D4-E3E2-4D34-9284-5A2195B3D0D7}</a:tableStyleId>
              </a:tblPr>
              <a:tblGrid>
                <a:gridCol w="3006091">
                  <a:extLst>
                    <a:ext uri="{9D8B030D-6E8A-4147-A177-3AD203B41FA5}">
                      <a16:colId xmlns:a16="http://schemas.microsoft.com/office/drawing/2014/main" val="2034965000"/>
                    </a:ext>
                  </a:extLst>
                </a:gridCol>
              </a:tblGrid>
              <a:tr h="0">
                <a:tc>
                  <a:txBody>
                    <a:bodyPr/>
                    <a:lstStyle/>
                    <a:p>
                      <a:pPr algn="r"/>
                      <a:r>
                        <a:rPr lang="en-US" sz="2000" b="1" dirty="0">
                          <a:latin typeface="Abadi" panose="020B0604020104020204" pitchFamily="34" charset="0"/>
                        </a:rPr>
                        <a:t>145,300</a:t>
                      </a:r>
                      <a:endParaRPr lang="en-US" sz="2000" dirty="0">
                        <a:latin typeface="Abadi" panose="020B0604020104020204" pitchFamily="34" charset="0"/>
                      </a:endParaRPr>
                    </a:p>
                  </a:txBody>
                  <a:tcPr anchor="ctr"/>
                </a:tc>
                <a:extLst>
                  <a:ext uri="{0D108BD9-81ED-4DB2-BD59-A6C34878D82A}">
                    <a16:rowId xmlns:a16="http://schemas.microsoft.com/office/drawing/2014/main" val="3569324565"/>
                  </a:ext>
                </a:extLst>
              </a:tr>
            </a:tbl>
          </a:graphicData>
        </a:graphic>
      </p:graphicFrame>
      <p:sp>
        <p:nvSpPr>
          <p:cNvPr id="16" name="CuadroTexto 15">
            <a:extLst>
              <a:ext uri="{FF2B5EF4-FFF2-40B4-BE49-F238E27FC236}">
                <a16:creationId xmlns:a16="http://schemas.microsoft.com/office/drawing/2014/main" id="{0782492C-38EA-33A0-79A8-27450CEFD96B}"/>
              </a:ext>
            </a:extLst>
          </p:cNvPr>
          <p:cNvSpPr txBox="1"/>
          <p:nvPr/>
        </p:nvSpPr>
        <p:spPr>
          <a:xfrm>
            <a:off x="7132320" y="2093531"/>
            <a:ext cx="3006091" cy="461665"/>
          </a:xfrm>
          <a:prstGeom prst="rect">
            <a:avLst/>
          </a:prstGeom>
          <a:noFill/>
        </p:spPr>
        <p:txBody>
          <a:bodyPr wrap="square">
            <a:spAutoFit/>
          </a:bodyPr>
          <a:lstStyle/>
          <a:p>
            <a:r>
              <a:rPr lang="en-US" sz="2400" b="1" dirty="0">
                <a:latin typeface="Abadi" panose="020B0604020104020204" pitchFamily="34" charset="0"/>
              </a:rPr>
              <a:t>Query Result</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1558681" y="1799173"/>
            <a:ext cx="4820323" cy="861089"/>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1611720" y="4118887"/>
            <a:ext cx="9326790" cy="2308324"/>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a:t>
            </a:r>
            <a:r>
              <a:rPr lang="en-US" sz="2000" b="1" dirty="0">
                <a:latin typeface="Abadi" panose="020B0604020104020204" pitchFamily="34" charset="0"/>
              </a:rPr>
              <a:t>Falcon 9 v1.1 (F9 v1.1) booster</a:t>
            </a:r>
            <a:r>
              <a:rPr lang="en-US" sz="2000" dirty="0">
                <a:latin typeface="Abadi" panose="020B0604020104020204" pitchFamily="34" charset="0"/>
              </a:rPr>
              <a:t> carried an average payload mass of </a:t>
            </a:r>
            <a:r>
              <a:rPr lang="en-US" sz="2000" b="1" dirty="0">
                <a:latin typeface="Abadi" panose="020B0604020104020204" pitchFamily="34" charset="0"/>
              </a:rPr>
              <a:t>5,600 kg</a:t>
            </a:r>
            <a:r>
              <a:rPr lang="en-US" sz="2000" dirty="0">
                <a:latin typeface="Abadi" panose="020B0604020104020204" pitchFamily="34" charset="0"/>
              </a:rPr>
              <a:t> per mission. This version of Falcon 9 was an </a:t>
            </a:r>
            <a:r>
              <a:rPr lang="en-US" sz="2000" b="1" dirty="0">
                <a:latin typeface="Abadi" panose="020B0604020104020204" pitchFamily="34" charset="0"/>
              </a:rPr>
              <a:t>upgraded variant</a:t>
            </a:r>
            <a:r>
              <a:rPr lang="en-US" sz="2000" dirty="0">
                <a:latin typeface="Abadi" panose="020B0604020104020204" pitchFamily="34" charset="0"/>
              </a:rPr>
              <a:t> of the original design, featuring </a:t>
            </a:r>
            <a:r>
              <a:rPr lang="en-US" sz="2000" b="1" dirty="0">
                <a:latin typeface="Abadi" panose="020B0604020104020204" pitchFamily="34" charset="0"/>
              </a:rPr>
              <a:t>increased thrust and improved payload capacity</a:t>
            </a:r>
            <a:r>
              <a:rPr lang="en-US" sz="2000" dirty="0">
                <a:latin typeface="Abadi" panose="020B0604020104020204" pitchFamily="34" charset="0"/>
              </a:rPr>
              <a:t>. It was primarily used for </a:t>
            </a:r>
            <a:r>
              <a:rPr lang="en-US" sz="2000" b="1" dirty="0">
                <a:latin typeface="Abadi" panose="020B0604020104020204" pitchFamily="34" charset="0"/>
              </a:rPr>
              <a:t>LEO, GTO, and ISS resupply missions</a:t>
            </a:r>
            <a:r>
              <a:rPr lang="en-US" sz="2000" dirty="0">
                <a:latin typeface="Abadi" panose="020B0604020104020204" pitchFamily="34" charset="0"/>
              </a:rPr>
              <a:t> before being replaced by newer Falcon 9 versions.</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1531018" y="2708590"/>
            <a:ext cx="4847986" cy="1015663"/>
          </a:xfrm>
          <a:prstGeom prst="rect">
            <a:avLst/>
          </a:prstGeom>
          <a:noFill/>
        </p:spPr>
        <p:txBody>
          <a:bodyPr wrap="square">
            <a:spAutoFit/>
          </a:bodyPr>
          <a:lstStyle/>
          <a:p>
            <a:r>
              <a:rPr lang="en-US" sz="2000" dirty="0">
                <a:latin typeface="Abadi" panose="020B0604020104020204" pitchFamily="34" charset="0"/>
              </a:rPr>
              <a:t>This query </a:t>
            </a:r>
            <a:r>
              <a:rPr lang="en-US" sz="2000" b="1" dirty="0">
                <a:latin typeface="Abadi" panose="020B0604020104020204" pitchFamily="34" charset="0"/>
              </a:rPr>
              <a:t>calculates the average payload mass</a:t>
            </a:r>
            <a:r>
              <a:rPr lang="en-US" sz="2000" dirty="0">
                <a:latin typeface="Abadi" panose="020B0604020104020204" pitchFamily="34" charset="0"/>
              </a:rPr>
              <a:t> carried by the </a:t>
            </a:r>
            <a:r>
              <a:rPr lang="en-US" sz="2000" b="1" dirty="0">
                <a:latin typeface="Abadi" panose="020B0604020104020204" pitchFamily="34" charset="0"/>
              </a:rPr>
              <a:t>Falcon 9 v1.1 (F9 v1.1) booster</a:t>
            </a:r>
            <a:r>
              <a:rPr lang="en-US" sz="2000" dirty="0">
                <a:latin typeface="Abadi" panose="020B0604020104020204" pitchFamily="34" charset="0"/>
              </a:rPr>
              <a:t> across all launches.</a:t>
            </a:r>
          </a:p>
        </p:txBody>
      </p:sp>
      <p:graphicFrame>
        <p:nvGraphicFramePr>
          <p:cNvPr id="13" name="Tabla 12">
            <a:extLst>
              <a:ext uri="{FF2B5EF4-FFF2-40B4-BE49-F238E27FC236}">
                <a16:creationId xmlns:a16="http://schemas.microsoft.com/office/drawing/2014/main" id="{D55E4184-E817-23BF-2054-1AE80E112BE7}"/>
              </a:ext>
            </a:extLst>
          </p:cNvPr>
          <p:cNvGraphicFramePr>
            <a:graphicFrameLocks noGrp="1"/>
          </p:cNvGraphicFramePr>
          <p:nvPr>
            <p:extLst>
              <p:ext uri="{D42A27DB-BD31-4B8C-83A1-F6EECF244321}">
                <p14:modId xmlns:p14="http://schemas.microsoft.com/office/powerpoint/2010/main" val="1811152706"/>
              </p:ext>
            </p:extLst>
          </p:nvPr>
        </p:nvGraphicFramePr>
        <p:xfrm>
          <a:off x="6492240" y="2589393"/>
          <a:ext cx="3646170" cy="396240"/>
        </p:xfrm>
        <a:graphic>
          <a:graphicData uri="http://schemas.openxmlformats.org/drawingml/2006/table">
            <a:tbl>
              <a:tblPr>
                <a:tableStyleId>{8FD4443E-F989-4FC4-A0C8-D5A2AF1F390B}</a:tableStyleId>
              </a:tblPr>
              <a:tblGrid>
                <a:gridCol w="3646170">
                  <a:extLst>
                    <a:ext uri="{9D8B030D-6E8A-4147-A177-3AD203B41FA5}">
                      <a16:colId xmlns:a16="http://schemas.microsoft.com/office/drawing/2014/main" val="3722535895"/>
                    </a:ext>
                  </a:extLst>
                </a:gridCol>
              </a:tblGrid>
              <a:tr h="0">
                <a:tc>
                  <a:txBody>
                    <a:bodyPr/>
                    <a:lstStyle/>
                    <a:p>
                      <a:pPr algn="r"/>
                      <a:r>
                        <a:rPr lang="en-US" sz="2000" dirty="0" err="1">
                          <a:latin typeface="Abadi" panose="020B0604020104020204" pitchFamily="34" charset="0"/>
                        </a:rPr>
                        <a:t>Average_Payload_Mass</a:t>
                      </a:r>
                      <a:r>
                        <a:rPr lang="en-US" sz="2000" dirty="0">
                          <a:latin typeface="Abadi" panose="020B0604020104020204" pitchFamily="34" charset="0"/>
                        </a:rPr>
                        <a:t> (kg)</a:t>
                      </a:r>
                      <a:endParaRPr lang="en-US" sz="2000" b="1" dirty="0">
                        <a:latin typeface="Abadi" panose="020B0604020104020204" pitchFamily="34" charset="0"/>
                      </a:endParaRPr>
                    </a:p>
                  </a:txBody>
                  <a:tcPr anchor="ctr"/>
                </a:tc>
                <a:extLst>
                  <a:ext uri="{0D108BD9-81ED-4DB2-BD59-A6C34878D82A}">
                    <a16:rowId xmlns:a16="http://schemas.microsoft.com/office/drawing/2014/main" val="3337609775"/>
                  </a:ext>
                </a:extLst>
              </a:tr>
            </a:tbl>
          </a:graphicData>
        </a:graphic>
      </p:graphicFrame>
      <p:graphicFrame>
        <p:nvGraphicFramePr>
          <p:cNvPr id="14" name="Tabla 13">
            <a:extLst>
              <a:ext uri="{FF2B5EF4-FFF2-40B4-BE49-F238E27FC236}">
                <a16:creationId xmlns:a16="http://schemas.microsoft.com/office/drawing/2014/main" id="{5B5CAB3A-C954-05B8-1886-4A723F0C405F}"/>
              </a:ext>
            </a:extLst>
          </p:cNvPr>
          <p:cNvGraphicFramePr>
            <a:graphicFrameLocks noGrp="1"/>
          </p:cNvGraphicFramePr>
          <p:nvPr>
            <p:extLst>
              <p:ext uri="{D42A27DB-BD31-4B8C-83A1-F6EECF244321}">
                <p14:modId xmlns:p14="http://schemas.microsoft.com/office/powerpoint/2010/main" val="3237265771"/>
              </p:ext>
            </p:extLst>
          </p:nvPr>
        </p:nvGraphicFramePr>
        <p:xfrm>
          <a:off x="6492240" y="2994385"/>
          <a:ext cx="3646170" cy="365760"/>
        </p:xfrm>
        <a:graphic>
          <a:graphicData uri="http://schemas.openxmlformats.org/drawingml/2006/table">
            <a:tbl>
              <a:tblPr>
                <a:tableStyleId>{7E9639D4-E3E2-4D34-9284-5A2195B3D0D7}</a:tableStyleId>
              </a:tblPr>
              <a:tblGrid>
                <a:gridCol w="3646170">
                  <a:extLst>
                    <a:ext uri="{9D8B030D-6E8A-4147-A177-3AD203B41FA5}">
                      <a16:colId xmlns:a16="http://schemas.microsoft.com/office/drawing/2014/main" val="2034965000"/>
                    </a:ext>
                  </a:extLst>
                </a:gridCol>
              </a:tblGrid>
              <a:tr h="0">
                <a:tc>
                  <a:txBody>
                    <a:bodyPr/>
                    <a:lstStyle/>
                    <a:p>
                      <a:pPr algn="r"/>
                      <a:r>
                        <a:rPr lang="en-US" b="1" dirty="0">
                          <a:latin typeface="Abadi" panose="020B0604020104020204" pitchFamily="34" charset="0"/>
                        </a:rPr>
                        <a:t>5,600</a:t>
                      </a:r>
                      <a:endParaRPr lang="en-US" dirty="0">
                        <a:latin typeface="Abadi" panose="020B0604020104020204" pitchFamily="34" charset="0"/>
                      </a:endParaRPr>
                    </a:p>
                  </a:txBody>
                  <a:tcPr anchor="ctr"/>
                </a:tc>
                <a:extLst>
                  <a:ext uri="{0D108BD9-81ED-4DB2-BD59-A6C34878D82A}">
                    <a16:rowId xmlns:a16="http://schemas.microsoft.com/office/drawing/2014/main" val="3569324565"/>
                  </a:ext>
                </a:extLst>
              </a:tr>
            </a:tbl>
          </a:graphicData>
        </a:graphic>
      </p:graphicFrame>
      <p:sp>
        <p:nvSpPr>
          <p:cNvPr id="16" name="CuadroTexto 15">
            <a:extLst>
              <a:ext uri="{FF2B5EF4-FFF2-40B4-BE49-F238E27FC236}">
                <a16:creationId xmlns:a16="http://schemas.microsoft.com/office/drawing/2014/main" id="{0782492C-38EA-33A0-79A8-27450CEFD96B}"/>
              </a:ext>
            </a:extLst>
          </p:cNvPr>
          <p:cNvSpPr txBox="1"/>
          <p:nvPr/>
        </p:nvSpPr>
        <p:spPr>
          <a:xfrm>
            <a:off x="7132320" y="2093531"/>
            <a:ext cx="3006091" cy="461665"/>
          </a:xfrm>
          <a:prstGeom prst="rect">
            <a:avLst/>
          </a:prstGeom>
          <a:noFill/>
        </p:spPr>
        <p:txBody>
          <a:bodyPr wrap="square">
            <a:spAutoFit/>
          </a:bodyPr>
          <a:lstStyle/>
          <a:p>
            <a:r>
              <a:rPr lang="en-US" sz="2400" b="1" dirty="0">
                <a:latin typeface="Abadi" panose="020B0604020104020204" pitchFamily="34" charset="0"/>
              </a:rPr>
              <a:t>Query Result</a:t>
            </a:r>
          </a:p>
        </p:txBody>
      </p:sp>
    </p:spTree>
    <p:extLst>
      <p:ext uri="{BB962C8B-B14F-4D97-AF65-F5344CB8AC3E}">
        <p14:creationId xmlns:p14="http://schemas.microsoft.com/office/powerpoint/2010/main" val="735841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1558681" y="1874959"/>
            <a:ext cx="4820323" cy="709516"/>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1611720" y="4118887"/>
            <a:ext cx="9326790" cy="2000548"/>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first </a:t>
            </a:r>
            <a:r>
              <a:rPr lang="en-US" sz="2000" b="1" dirty="0">
                <a:latin typeface="Abadi" panose="020B0604020104020204" pitchFamily="34" charset="0"/>
              </a:rPr>
              <a:t>successful ground landing</a:t>
            </a:r>
            <a:r>
              <a:rPr lang="en-US" sz="2000" dirty="0">
                <a:latin typeface="Abadi" panose="020B0604020104020204" pitchFamily="34" charset="0"/>
              </a:rPr>
              <a:t> of a SpaceX booster occurred on </a:t>
            </a:r>
            <a:r>
              <a:rPr lang="en-US" sz="2000" b="1" dirty="0">
                <a:latin typeface="Abadi" panose="020B0604020104020204" pitchFamily="34" charset="0"/>
              </a:rPr>
              <a:t>December 21, 2015</a:t>
            </a:r>
            <a:r>
              <a:rPr lang="en-US" sz="2000" dirty="0">
                <a:latin typeface="Abadi" panose="020B0604020104020204" pitchFamily="34" charset="0"/>
              </a:rPr>
              <a:t>. This historic event took place at </a:t>
            </a:r>
            <a:r>
              <a:rPr lang="en-US" sz="2000" b="1" dirty="0">
                <a:latin typeface="Abadi" panose="020B0604020104020204" pitchFamily="34" charset="0"/>
              </a:rPr>
              <a:t>Cape Canaveral’s Landing Zone 1 (LZ-1)</a:t>
            </a:r>
            <a:r>
              <a:rPr lang="en-US" sz="2000" dirty="0">
                <a:latin typeface="Abadi" panose="020B0604020104020204" pitchFamily="34" charset="0"/>
              </a:rPr>
              <a:t> during the </a:t>
            </a:r>
            <a:r>
              <a:rPr lang="en-US" sz="2000" b="1" dirty="0">
                <a:latin typeface="Abadi" panose="020B0604020104020204" pitchFamily="34" charset="0"/>
              </a:rPr>
              <a:t>Falcon 9 Flight 20 mission</a:t>
            </a:r>
            <a:r>
              <a:rPr lang="en-US" sz="2000" dirty="0">
                <a:latin typeface="Abadi" panose="020B0604020104020204" pitchFamily="34" charset="0"/>
              </a:rPr>
              <a:t>. It marked a significant milestone in </a:t>
            </a:r>
            <a:r>
              <a:rPr lang="en-US" sz="2000" b="1" dirty="0">
                <a:latin typeface="Abadi" panose="020B0604020104020204" pitchFamily="34" charset="0"/>
              </a:rPr>
              <a:t>rocket reusability</a:t>
            </a:r>
            <a:r>
              <a:rPr lang="en-US" sz="2000" dirty="0">
                <a:latin typeface="Abadi" panose="020B0604020104020204" pitchFamily="34" charset="0"/>
              </a:rPr>
              <a:t>, paving the way for cost-effective and sustainable space travel.</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1531018" y="2708590"/>
            <a:ext cx="4847986" cy="1015663"/>
          </a:xfrm>
          <a:prstGeom prst="rect">
            <a:avLst/>
          </a:prstGeom>
          <a:noFill/>
        </p:spPr>
        <p:txBody>
          <a:bodyPr wrap="square">
            <a:spAutoFit/>
          </a:bodyPr>
          <a:lstStyle/>
          <a:p>
            <a:r>
              <a:rPr lang="en-US" sz="2000" dirty="0">
                <a:latin typeface="Abadi" panose="020B0604020104020204" pitchFamily="34" charset="0"/>
              </a:rPr>
              <a:t>This query retrieves </a:t>
            </a:r>
            <a:r>
              <a:rPr lang="en-US" sz="2000" b="1" dirty="0">
                <a:latin typeface="Abadi" panose="020B0604020104020204" pitchFamily="34" charset="0"/>
              </a:rPr>
              <a:t>the earliest date</a:t>
            </a:r>
            <a:r>
              <a:rPr lang="en-US" sz="2000" dirty="0">
                <a:latin typeface="Abadi" panose="020B0604020104020204" pitchFamily="34" charset="0"/>
              </a:rPr>
              <a:t> when a </a:t>
            </a:r>
            <a:r>
              <a:rPr lang="en-US" sz="2000" b="1" dirty="0">
                <a:latin typeface="Abadi" panose="020B0604020104020204" pitchFamily="34" charset="0"/>
              </a:rPr>
              <a:t>SpaceX booster successfully landed on a ground pad</a:t>
            </a:r>
            <a:r>
              <a:rPr lang="en-US" sz="2000" dirty="0">
                <a:latin typeface="Abadi" panose="020B0604020104020204" pitchFamily="34" charset="0"/>
              </a:rPr>
              <a:t>.</a:t>
            </a:r>
          </a:p>
        </p:txBody>
      </p:sp>
      <p:graphicFrame>
        <p:nvGraphicFramePr>
          <p:cNvPr id="13" name="Tabla 12">
            <a:extLst>
              <a:ext uri="{FF2B5EF4-FFF2-40B4-BE49-F238E27FC236}">
                <a16:creationId xmlns:a16="http://schemas.microsoft.com/office/drawing/2014/main" id="{D55E4184-E817-23BF-2054-1AE80E112BE7}"/>
              </a:ext>
            </a:extLst>
          </p:cNvPr>
          <p:cNvGraphicFramePr>
            <a:graphicFrameLocks noGrp="1"/>
          </p:cNvGraphicFramePr>
          <p:nvPr>
            <p:extLst>
              <p:ext uri="{D42A27DB-BD31-4B8C-83A1-F6EECF244321}">
                <p14:modId xmlns:p14="http://schemas.microsoft.com/office/powerpoint/2010/main" val="3526753276"/>
              </p:ext>
            </p:extLst>
          </p:nvPr>
        </p:nvGraphicFramePr>
        <p:xfrm>
          <a:off x="6492240" y="2589393"/>
          <a:ext cx="3646170" cy="396240"/>
        </p:xfrm>
        <a:graphic>
          <a:graphicData uri="http://schemas.openxmlformats.org/drawingml/2006/table">
            <a:tbl>
              <a:tblPr>
                <a:tableStyleId>{8FD4443E-F989-4FC4-A0C8-D5A2AF1F390B}</a:tableStyleId>
              </a:tblPr>
              <a:tblGrid>
                <a:gridCol w="3646170">
                  <a:extLst>
                    <a:ext uri="{9D8B030D-6E8A-4147-A177-3AD203B41FA5}">
                      <a16:colId xmlns:a16="http://schemas.microsoft.com/office/drawing/2014/main" val="3722535895"/>
                    </a:ext>
                  </a:extLst>
                </a:gridCol>
              </a:tblGrid>
              <a:tr h="0">
                <a:tc>
                  <a:txBody>
                    <a:bodyPr/>
                    <a:lstStyle/>
                    <a:p>
                      <a:pPr algn="r"/>
                      <a:r>
                        <a:rPr lang="en-US" sz="2000" dirty="0" err="1">
                          <a:latin typeface="Abadi" panose="020B0604020104020204" pitchFamily="34" charset="0"/>
                        </a:rPr>
                        <a:t>First_Ground_Landing_Date</a:t>
                      </a:r>
                      <a:endParaRPr lang="en-US" sz="2000" b="1" dirty="0">
                        <a:latin typeface="Abadi" panose="020B0604020104020204" pitchFamily="34" charset="0"/>
                      </a:endParaRPr>
                    </a:p>
                  </a:txBody>
                  <a:tcPr anchor="ctr"/>
                </a:tc>
                <a:extLst>
                  <a:ext uri="{0D108BD9-81ED-4DB2-BD59-A6C34878D82A}">
                    <a16:rowId xmlns:a16="http://schemas.microsoft.com/office/drawing/2014/main" val="3337609775"/>
                  </a:ext>
                </a:extLst>
              </a:tr>
            </a:tbl>
          </a:graphicData>
        </a:graphic>
      </p:graphicFrame>
      <p:graphicFrame>
        <p:nvGraphicFramePr>
          <p:cNvPr id="14" name="Tabla 13">
            <a:extLst>
              <a:ext uri="{FF2B5EF4-FFF2-40B4-BE49-F238E27FC236}">
                <a16:creationId xmlns:a16="http://schemas.microsoft.com/office/drawing/2014/main" id="{5B5CAB3A-C954-05B8-1886-4A723F0C405F}"/>
              </a:ext>
            </a:extLst>
          </p:cNvPr>
          <p:cNvGraphicFramePr>
            <a:graphicFrameLocks noGrp="1"/>
          </p:cNvGraphicFramePr>
          <p:nvPr>
            <p:extLst>
              <p:ext uri="{D42A27DB-BD31-4B8C-83A1-F6EECF244321}">
                <p14:modId xmlns:p14="http://schemas.microsoft.com/office/powerpoint/2010/main" val="263388814"/>
              </p:ext>
            </p:extLst>
          </p:nvPr>
        </p:nvGraphicFramePr>
        <p:xfrm>
          <a:off x="6492240" y="2994385"/>
          <a:ext cx="3646171" cy="365760"/>
        </p:xfrm>
        <a:graphic>
          <a:graphicData uri="http://schemas.openxmlformats.org/drawingml/2006/table">
            <a:tbl>
              <a:tblPr>
                <a:tableStyleId>{7E9639D4-E3E2-4D34-9284-5A2195B3D0D7}</a:tableStyleId>
              </a:tblPr>
              <a:tblGrid>
                <a:gridCol w="3646171">
                  <a:extLst>
                    <a:ext uri="{9D8B030D-6E8A-4147-A177-3AD203B41FA5}">
                      <a16:colId xmlns:a16="http://schemas.microsoft.com/office/drawing/2014/main" val="2034965000"/>
                    </a:ext>
                  </a:extLst>
                </a:gridCol>
              </a:tblGrid>
              <a:tr h="0">
                <a:tc>
                  <a:txBody>
                    <a:bodyPr/>
                    <a:lstStyle/>
                    <a:p>
                      <a:pPr algn="r"/>
                      <a:r>
                        <a:rPr lang="en-US" b="1" dirty="0">
                          <a:latin typeface="Abadi" panose="020B0604020104020204" pitchFamily="34" charset="0"/>
                        </a:rPr>
                        <a:t>2015-12-21</a:t>
                      </a:r>
                      <a:endParaRPr lang="en-US" dirty="0">
                        <a:latin typeface="Abadi" panose="020B0604020104020204" pitchFamily="34" charset="0"/>
                      </a:endParaRPr>
                    </a:p>
                  </a:txBody>
                  <a:tcPr anchor="ctr"/>
                </a:tc>
                <a:extLst>
                  <a:ext uri="{0D108BD9-81ED-4DB2-BD59-A6C34878D82A}">
                    <a16:rowId xmlns:a16="http://schemas.microsoft.com/office/drawing/2014/main" val="3569324565"/>
                  </a:ext>
                </a:extLst>
              </a:tr>
            </a:tbl>
          </a:graphicData>
        </a:graphic>
      </p:graphicFrame>
      <p:sp>
        <p:nvSpPr>
          <p:cNvPr id="16" name="CuadroTexto 15">
            <a:extLst>
              <a:ext uri="{FF2B5EF4-FFF2-40B4-BE49-F238E27FC236}">
                <a16:creationId xmlns:a16="http://schemas.microsoft.com/office/drawing/2014/main" id="{0782492C-38EA-33A0-79A8-27450CEFD96B}"/>
              </a:ext>
            </a:extLst>
          </p:cNvPr>
          <p:cNvSpPr txBox="1"/>
          <p:nvPr/>
        </p:nvSpPr>
        <p:spPr>
          <a:xfrm>
            <a:off x="7132320" y="2093531"/>
            <a:ext cx="3006091" cy="461665"/>
          </a:xfrm>
          <a:prstGeom prst="rect">
            <a:avLst/>
          </a:prstGeom>
          <a:noFill/>
        </p:spPr>
        <p:txBody>
          <a:bodyPr wrap="square">
            <a:spAutoFit/>
          </a:bodyPr>
          <a:lstStyle/>
          <a:p>
            <a:r>
              <a:rPr lang="en-US" sz="2400" b="1" dirty="0">
                <a:latin typeface="Abadi" panose="020B0604020104020204" pitchFamily="34" charset="0"/>
              </a:rPr>
              <a:t>Query Result</a:t>
            </a:r>
          </a:p>
        </p:txBody>
      </p:sp>
    </p:spTree>
    <p:extLst>
      <p:ext uri="{BB962C8B-B14F-4D97-AF65-F5344CB8AC3E}">
        <p14:creationId xmlns:p14="http://schemas.microsoft.com/office/powerpoint/2010/main" val="1124010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1531018" y="1308613"/>
            <a:ext cx="4126611" cy="1384081"/>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1611720" y="4118887"/>
            <a:ext cx="9326790" cy="2616101"/>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listed boosters </a:t>
            </a:r>
            <a:r>
              <a:rPr lang="en-US" sz="2000" b="1" dirty="0">
                <a:latin typeface="Abadi" panose="020B0604020104020204" pitchFamily="34" charset="0"/>
              </a:rPr>
              <a:t>successfully landed on a drone ship</a:t>
            </a:r>
            <a:r>
              <a:rPr lang="en-US" sz="2000" dirty="0">
                <a:latin typeface="Abadi" panose="020B0604020104020204" pitchFamily="34" charset="0"/>
              </a:rPr>
              <a:t> while carrying a </a:t>
            </a:r>
            <a:r>
              <a:rPr lang="en-US" sz="2000" b="1" dirty="0">
                <a:latin typeface="Abadi" panose="020B0604020104020204" pitchFamily="34" charset="0"/>
              </a:rPr>
              <a:t>payload mass between 4000 kg and 6000 kg</a:t>
            </a:r>
            <a:r>
              <a:rPr lang="en-US" sz="2000" dirty="0">
                <a:latin typeface="Abadi" panose="020B0604020104020204" pitchFamily="34" charset="0"/>
              </a:rPr>
              <a:t>. </a:t>
            </a:r>
            <a:r>
              <a:rPr lang="en-US" sz="2000" b="1" dirty="0">
                <a:latin typeface="Abadi" panose="020B0604020104020204" pitchFamily="34" charset="0"/>
              </a:rPr>
              <a:t>Drone ship landings</a:t>
            </a:r>
            <a:r>
              <a:rPr lang="en-US" sz="2000" dirty="0">
                <a:latin typeface="Abadi" panose="020B0604020104020204" pitchFamily="34" charset="0"/>
              </a:rPr>
              <a:t> are typically used for missions requiring </a:t>
            </a:r>
            <a:r>
              <a:rPr lang="en-US" sz="2000" b="1" dirty="0">
                <a:latin typeface="Abadi" panose="020B0604020104020204" pitchFamily="34" charset="0"/>
              </a:rPr>
              <a:t>higher velocities and longer-range trajectories</a:t>
            </a:r>
            <a:r>
              <a:rPr lang="en-US" sz="2000" dirty="0">
                <a:latin typeface="Abadi" panose="020B0604020104020204" pitchFamily="34" charset="0"/>
              </a:rPr>
              <a:t>, such as </a:t>
            </a:r>
            <a:r>
              <a:rPr lang="en-US" sz="2000" b="1" dirty="0">
                <a:latin typeface="Abadi" panose="020B0604020104020204" pitchFamily="34" charset="0"/>
              </a:rPr>
              <a:t>GTO and interplanetary missions</a:t>
            </a:r>
            <a:r>
              <a:rPr lang="en-US" sz="2000" dirty="0">
                <a:latin typeface="Abadi" panose="020B0604020104020204" pitchFamily="34" charset="0"/>
              </a:rPr>
              <a:t>. These successful recoveries highlight the </a:t>
            </a:r>
            <a:r>
              <a:rPr lang="en-US" sz="2000" b="1" dirty="0">
                <a:latin typeface="Abadi" panose="020B0604020104020204" pitchFamily="34" charset="0"/>
              </a:rPr>
              <a:t>effectiveness of SpaceX’s reusable rocket technology</a:t>
            </a:r>
            <a:r>
              <a:rPr lang="en-US" sz="2000" dirty="0">
                <a:latin typeface="Abadi" panose="020B0604020104020204" pitchFamily="34" charset="0"/>
              </a:rPr>
              <a:t>, reducing launch costs and improving sustainability.</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1531018" y="2708590"/>
            <a:ext cx="5041232" cy="1323439"/>
          </a:xfrm>
          <a:prstGeom prst="rect">
            <a:avLst/>
          </a:prstGeom>
          <a:noFill/>
        </p:spPr>
        <p:txBody>
          <a:bodyPr wrap="square">
            <a:spAutoFit/>
          </a:bodyPr>
          <a:lstStyle/>
          <a:p>
            <a:r>
              <a:rPr lang="en-US" sz="2000" dirty="0">
                <a:latin typeface="Abadi" panose="020B0604020104020204" pitchFamily="34" charset="0"/>
              </a:rPr>
              <a:t>This query retrieves the </a:t>
            </a:r>
            <a:r>
              <a:rPr lang="en-US" sz="2000" b="1" dirty="0">
                <a:latin typeface="Abadi" panose="020B0604020104020204" pitchFamily="34" charset="0"/>
              </a:rPr>
              <a:t>booster versions</a:t>
            </a:r>
            <a:r>
              <a:rPr lang="en-US" sz="2000" dirty="0">
                <a:latin typeface="Abadi" panose="020B0604020104020204" pitchFamily="34" charset="0"/>
              </a:rPr>
              <a:t> that </a:t>
            </a:r>
            <a:r>
              <a:rPr lang="en-US" sz="2000" b="1" dirty="0">
                <a:latin typeface="Abadi" panose="020B0604020104020204" pitchFamily="34" charset="0"/>
              </a:rPr>
              <a:t>successfully landed on a drone ship</a:t>
            </a:r>
            <a:r>
              <a:rPr lang="en-US" sz="2000" dirty="0">
                <a:latin typeface="Abadi" panose="020B0604020104020204" pitchFamily="34" charset="0"/>
              </a:rPr>
              <a:t> while carrying a </a:t>
            </a:r>
            <a:r>
              <a:rPr lang="en-US" sz="2000" b="1" dirty="0">
                <a:latin typeface="Abadi" panose="020B0604020104020204" pitchFamily="34" charset="0"/>
              </a:rPr>
              <a:t>payload mass between 4000 kg and 6000 kg</a:t>
            </a:r>
            <a:r>
              <a:rPr lang="en-US" sz="2000" dirty="0">
                <a:latin typeface="Abadi" panose="020B0604020104020204" pitchFamily="34" charset="0"/>
              </a:rPr>
              <a:t>.</a:t>
            </a:r>
          </a:p>
        </p:txBody>
      </p:sp>
      <p:graphicFrame>
        <p:nvGraphicFramePr>
          <p:cNvPr id="13" name="Tabla 12">
            <a:extLst>
              <a:ext uri="{FF2B5EF4-FFF2-40B4-BE49-F238E27FC236}">
                <a16:creationId xmlns:a16="http://schemas.microsoft.com/office/drawing/2014/main" id="{D55E4184-E817-23BF-2054-1AE80E112BE7}"/>
              </a:ext>
            </a:extLst>
          </p:cNvPr>
          <p:cNvGraphicFramePr>
            <a:graphicFrameLocks noGrp="1"/>
          </p:cNvGraphicFramePr>
          <p:nvPr>
            <p:extLst>
              <p:ext uri="{D42A27DB-BD31-4B8C-83A1-F6EECF244321}">
                <p14:modId xmlns:p14="http://schemas.microsoft.com/office/powerpoint/2010/main" val="2990769025"/>
              </p:ext>
            </p:extLst>
          </p:nvPr>
        </p:nvGraphicFramePr>
        <p:xfrm>
          <a:off x="6492240" y="2589393"/>
          <a:ext cx="3646170" cy="365760"/>
        </p:xfrm>
        <a:graphic>
          <a:graphicData uri="http://schemas.openxmlformats.org/drawingml/2006/table">
            <a:tbl>
              <a:tblPr>
                <a:tableStyleId>{8FD4443E-F989-4FC4-A0C8-D5A2AF1F390B}</a:tableStyleId>
              </a:tblPr>
              <a:tblGrid>
                <a:gridCol w="3646170">
                  <a:extLst>
                    <a:ext uri="{9D8B030D-6E8A-4147-A177-3AD203B41FA5}">
                      <a16:colId xmlns:a16="http://schemas.microsoft.com/office/drawing/2014/main" val="3722535895"/>
                    </a:ext>
                  </a:extLst>
                </a:gridCol>
              </a:tblGrid>
              <a:tr h="0">
                <a:tc>
                  <a:txBody>
                    <a:bodyPr/>
                    <a:lstStyle/>
                    <a:p>
                      <a:pPr algn="r"/>
                      <a:r>
                        <a:rPr lang="en-US" dirty="0" err="1">
                          <a:latin typeface="Abadi" panose="020B0604020104020204" pitchFamily="34" charset="0"/>
                        </a:rPr>
                        <a:t>Booster_Version</a:t>
                      </a:r>
                      <a:endParaRPr lang="en-US" dirty="0">
                        <a:latin typeface="Abadi" panose="020B0604020104020204" pitchFamily="34" charset="0"/>
                      </a:endParaRPr>
                    </a:p>
                  </a:txBody>
                  <a:tcPr anchor="ctr"/>
                </a:tc>
                <a:extLst>
                  <a:ext uri="{0D108BD9-81ED-4DB2-BD59-A6C34878D82A}">
                    <a16:rowId xmlns:a16="http://schemas.microsoft.com/office/drawing/2014/main" val="3337609775"/>
                  </a:ext>
                </a:extLst>
              </a:tr>
            </a:tbl>
          </a:graphicData>
        </a:graphic>
      </p:graphicFrame>
      <p:graphicFrame>
        <p:nvGraphicFramePr>
          <p:cNvPr id="14" name="Tabla 13">
            <a:extLst>
              <a:ext uri="{FF2B5EF4-FFF2-40B4-BE49-F238E27FC236}">
                <a16:creationId xmlns:a16="http://schemas.microsoft.com/office/drawing/2014/main" id="{5B5CAB3A-C954-05B8-1886-4A723F0C405F}"/>
              </a:ext>
            </a:extLst>
          </p:cNvPr>
          <p:cNvGraphicFramePr>
            <a:graphicFrameLocks noGrp="1"/>
          </p:cNvGraphicFramePr>
          <p:nvPr>
            <p:extLst>
              <p:ext uri="{D42A27DB-BD31-4B8C-83A1-F6EECF244321}">
                <p14:modId xmlns:p14="http://schemas.microsoft.com/office/powerpoint/2010/main" val="782513892"/>
              </p:ext>
            </p:extLst>
          </p:nvPr>
        </p:nvGraphicFramePr>
        <p:xfrm>
          <a:off x="6492240" y="2994385"/>
          <a:ext cx="3646170" cy="1097280"/>
        </p:xfrm>
        <a:graphic>
          <a:graphicData uri="http://schemas.openxmlformats.org/drawingml/2006/table">
            <a:tbl>
              <a:tblPr>
                <a:tableStyleId>{793D81CF-94F2-401A-BA57-92F5A7B2D0C5}</a:tableStyleId>
              </a:tblPr>
              <a:tblGrid>
                <a:gridCol w="3646170">
                  <a:extLst>
                    <a:ext uri="{9D8B030D-6E8A-4147-A177-3AD203B41FA5}">
                      <a16:colId xmlns:a16="http://schemas.microsoft.com/office/drawing/2014/main" val="2034965000"/>
                    </a:ext>
                  </a:extLst>
                </a:gridCol>
              </a:tblGrid>
              <a:tr h="0">
                <a:tc>
                  <a:txBody>
                    <a:bodyPr/>
                    <a:lstStyle/>
                    <a:p>
                      <a:pPr algn="r"/>
                      <a:r>
                        <a:rPr lang="en-US" b="1" dirty="0"/>
                        <a:t>F9 B1031</a:t>
                      </a:r>
                      <a:endParaRPr lang="en-US" dirty="0">
                        <a:latin typeface="Abadi" panose="020B0604020104020204" pitchFamily="34" charset="0"/>
                      </a:endParaRPr>
                    </a:p>
                  </a:txBody>
                  <a:tcPr anchor="ctr"/>
                </a:tc>
                <a:extLst>
                  <a:ext uri="{0D108BD9-81ED-4DB2-BD59-A6C34878D82A}">
                    <a16:rowId xmlns:a16="http://schemas.microsoft.com/office/drawing/2014/main" val="3569324565"/>
                  </a:ext>
                </a:extLst>
              </a:tr>
              <a:tr h="0">
                <a:tc>
                  <a:txBody>
                    <a:bodyPr/>
                    <a:lstStyle/>
                    <a:p>
                      <a:pPr algn="r"/>
                      <a:r>
                        <a:rPr lang="en-US" b="1" dirty="0"/>
                        <a:t>F9 B1046</a:t>
                      </a:r>
                      <a:endParaRPr lang="en-US" dirty="0">
                        <a:latin typeface="Abadi" panose="020B0604020104020204" pitchFamily="34" charset="0"/>
                      </a:endParaRPr>
                    </a:p>
                  </a:txBody>
                  <a:tcPr anchor="ctr"/>
                </a:tc>
                <a:extLst>
                  <a:ext uri="{0D108BD9-81ED-4DB2-BD59-A6C34878D82A}">
                    <a16:rowId xmlns:a16="http://schemas.microsoft.com/office/drawing/2014/main" val="2416282636"/>
                  </a:ext>
                </a:extLst>
              </a:tr>
              <a:tr h="0">
                <a:tc>
                  <a:txBody>
                    <a:bodyPr/>
                    <a:lstStyle/>
                    <a:p>
                      <a:pPr algn="r"/>
                      <a:r>
                        <a:rPr lang="en-US" b="1" dirty="0"/>
                        <a:t>F9 B1051</a:t>
                      </a:r>
                      <a:endParaRPr lang="en-US" dirty="0">
                        <a:latin typeface="Abadi" panose="020B0604020104020204" pitchFamily="34" charset="0"/>
                      </a:endParaRPr>
                    </a:p>
                  </a:txBody>
                  <a:tcPr anchor="ctr"/>
                </a:tc>
                <a:extLst>
                  <a:ext uri="{0D108BD9-81ED-4DB2-BD59-A6C34878D82A}">
                    <a16:rowId xmlns:a16="http://schemas.microsoft.com/office/drawing/2014/main" val="3503466263"/>
                  </a:ext>
                </a:extLst>
              </a:tr>
            </a:tbl>
          </a:graphicData>
        </a:graphic>
      </p:graphicFrame>
      <p:sp>
        <p:nvSpPr>
          <p:cNvPr id="16" name="CuadroTexto 15">
            <a:extLst>
              <a:ext uri="{FF2B5EF4-FFF2-40B4-BE49-F238E27FC236}">
                <a16:creationId xmlns:a16="http://schemas.microsoft.com/office/drawing/2014/main" id="{0782492C-38EA-33A0-79A8-27450CEFD96B}"/>
              </a:ext>
            </a:extLst>
          </p:cNvPr>
          <p:cNvSpPr txBox="1"/>
          <p:nvPr/>
        </p:nvSpPr>
        <p:spPr>
          <a:xfrm>
            <a:off x="6534374" y="2093531"/>
            <a:ext cx="3604038" cy="461665"/>
          </a:xfrm>
          <a:prstGeom prst="rect">
            <a:avLst/>
          </a:prstGeom>
          <a:noFill/>
        </p:spPr>
        <p:txBody>
          <a:bodyPr wrap="square">
            <a:spAutoFit/>
          </a:bodyPr>
          <a:lstStyle/>
          <a:p>
            <a:r>
              <a:rPr lang="en-US" sz="2400" b="1" dirty="0">
                <a:latin typeface="Abadi" panose="020B0604020104020204" pitchFamily="34" charset="0"/>
              </a:rPr>
              <a:t>Query Result</a:t>
            </a:r>
          </a:p>
        </p:txBody>
      </p:sp>
    </p:spTree>
    <p:extLst>
      <p:ext uri="{BB962C8B-B14F-4D97-AF65-F5344CB8AC3E}">
        <p14:creationId xmlns:p14="http://schemas.microsoft.com/office/powerpoint/2010/main" val="94127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1611720" y="1308613"/>
            <a:ext cx="2845980" cy="1452030"/>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1611720" y="4118887"/>
            <a:ext cx="9326790" cy="2308324"/>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results indicate that </a:t>
            </a:r>
            <a:r>
              <a:rPr lang="en-US" sz="2000" b="1" dirty="0">
                <a:latin typeface="Abadi" panose="020B0604020104020204" pitchFamily="34" charset="0"/>
              </a:rPr>
              <a:t>out of all SpaceX missions</a:t>
            </a:r>
            <a:r>
              <a:rPr lang="en-US" sz="2000" dirty="0">
                <a:latin typeface="Abadi" panose="020B0604020104020204" pitchFamily="34" charset="0"/>
              </a:rPr>
              <a:t>, </a:t>
            </a:r>
            <a:r>
              <a:rPr lang="en-US" sz="2000" b="1" dirty="0">
                <a:latin typeface="Abadi" panose="020B0604020104020204" pitchFamily="34" charset="0"/>
              </a:rPr>
              <a:t>92 were successful</a:t>
            </a:r>
            <a:r>
              <a:rPr lang="en-US" sz="2000" dirty="0">
                <a:latin typeface="Abadi" panose="020B0604020104020204" pitchFamily="34" charset="0"/>
              </a:rPr>
              <a:t>, while </a:t>
            </a:r>
            <a:r>
              <a:rPr lang="en-US" sz="2000" b="1" dirty="0">
                <a:latin typeface="Abadi" panose="020B0604020104020204" pitchFamily="34" charset="0"/>
              </a:rPr>
              <a:t>25 ended in failure</a:t>
            </a:r>
            <a:r>
              <a:rPr lang="en-US" sz="2000" dirty="0">
                <a:latin typeface="Abadi" panose="020B0604020104020204" pitchFamily="34" charset="0"/>
              </a:rPr>
              <a:t>. This reflects </a:t>
            </a:r>
            <a:r>
              <a:rPr lang="en-US" sz="2000" b="1" dirty="0">
                <a:latin typeface="Abadi" panose="020B0604020104020204" pitchFamily="34" charset="0"/>
              </a:rPr>
              <a:t>SpaceX’s advancements in rocket reusability and mission reliability over time</a:t>
            </a:r>
            <a:r>
              <a:rPr lang="en-US" sz="2000" dirty="0">
                <a:latin typeface="Abadi" panose="020B0604020104020204" pitchFamily="34" charset="0"/>
              </a:rPr>
              <a:t>. The increasing trend of </a:t>
            </a:r>
            <a:r>
              <a:rPr lang="en-US" sz="2000" b="1" dirty="0">
                <a:latin typeface="Abadi" panose="020B0604020104020204" pitchFamily="34" charset="0"/>
              </a:rPr>
              <a:t>successful landings</a:t>
            </a:r>
            <a:r>
              <a:rPr lang="en-US" sz="2000" dirty="0">
                <a:latin typeface="Abadi" panose="020B0604020104020204" pitchFamily="34" charset="0"/>
              </a:rPr>
              <a:t> highlights </a:t>
            </a:r>
            <a:r>
              <a:rPr lang="en-US" sz="2000" b="1" dirty="0">
                <a:latin typeface="Abadi" panose="020B0604020104020204" pitchFamily="34" charset="0"/>
              </a:rPr>
              <a:t>technological improvements</a:t>
            </a:r>
            <a:r>
              <a:rPr lang="en-US" sz="2000" dirty="0">
                <a:latin typeface="Abadi" panose="020B0604020104020204" pitchFamily="34" charset="0"/>
              </a:rPr>
              <a:t> in booster recovery, navigation systems, and mission execution.</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1531018" y="2777170"/>
            <a:ext cx="5041232" cy="1015663"/>
          </a:xfrm>
          <a:prstGeom prst="rect">
            <a:avLst/>
          </a:prstGeom>
          <a:noFill/>
        </p:spPr>
        <p:txBody>
          <a:bodyPr wrap="square">
            <a:spAutoFit/>
          </a:bodyPr>
          <a:lstStyle/>
          <a:p>
            <a:r>
              <a:rPr lang="en-US" sz="2000" dirty="0">
                <a:latin typeface="Abadi" panose="020B0604020104020204" pitchFamily="34" charset="0"/>
              </a:rPr>
              <a:t>This query retrieves the </a:t>
            </a:r>
            <a:r>
              <a:rPr lang="en-US" sz="2000" b="1" dirty="0">
                <a:latin typeface="Abadi" panose="020B0604020104020204" pitchFamily="34" charset="0"/>
              </a:rPr>
              <a:t>total count of successful and failed mission outcomes</a:t>
            </a:r>
            <a:r>
              <a:rPr lang="en-US" sz="2000" dirty="0">
                <a:latin typeface="Abadi" panose="020B0604020104020204" pitchFamily="34" charset="0"/>
              </a:rPr>
              <a:t> by grouping the data based on landing results.</a:t>
            </a:r>
          </a:p>
        </p:txBody>
      </p:sp>
      <p:sp>
        <p:nvSpPr>
          <p:cNvPr id="16" name="CuadroTexto 15">
            <a:extLst>
              <a:ext uri="{FF2B5EF4-FFF2-40B4-BE49-F238E27FC236}">
                <a16:creationId xmlns:a16="http://schemas.microsoft.com/office/drawing/2014/main" id="{0782492C-38EA-33A0-79A8-27450CEFD96B}"/>
              </a:ext>
            </a:extLst>
          </p:cNvPr>
          <p:cNvSpPr txBox="1"/>
          <p:nvPr/>
        </p:nvSpPr>
        <p:spPr>
          <a:xfrm>
            <a:off x="6534374" y="2093531"/>
            <a:ext cx="3604038" cy="461665"/>
          </a:xfrm>
          <a:prstGeom prst="rect">
            <a:avLst/>
          </a:prstGeom>
          <a:noFill/>
        </p:spPr>
        <p:txBody>
          <a:bodyPr wrap="square">
            <a:spAutoFit/>
          </a:bodyPr>
          <a:lstStyle/>
          <a:p>
            <a:r>
              <a:rPr lang="en-US" sz="2400" b="1" dirty="0">
                <a:latin typeface="Abadi" panose="020B0604020104020204" pitchFamily="34" charset="0"/>
              </a:rPr>
              <a:t>Query Result</a:t>
            </a:r>
          </a:p>
        </p:txBody>
      </p:sp>
      <p:pic>
        <p:nvPicPr>
          <p:cNvPr id="5" name="Imagen 4">
            <a:extLst>
              <a:ext uri="{FF2B5EF4-FFF2-40B4-BE49-F238E27FC236}">
                <a16:creationId xmlns:a16="http://schemas.microsoft.com/office/drawing/2014/main" id="{97DE79B8-0D9E-9B5F-E6F1-ADA34860CF6F}"/>
              </a:ext>
            </a:extLst>
          </p:cNvPr>
          <p:cNvPicPr>
            <a:picLocks noChangeAspect="1"/>
          </p:cNvPicPr>
          <p:nvPr/>
        </p:nvPicPr>
        <p:blipFill>
          <a:blip r:embed="rId4"/>
          <a:stretch>
            <a:fillRect/>
          </a:stretch>
        </p:blipFill>
        <p:spPr>
          <a:xfrm>
            <a:off x="6675365" y="2542424"/>
            <a:ext cx="3985617" cy="1246240"/>
          </a:xfrm>
          <a:prstGeom prst="rect">
            <a:avLst/>
          </a:prstGeom>
        </p:spPr>
      </p:pic>
    </p:spTree>
    <p:extLst>
      <p:ext uri="{BB962C8B-B14F-4D97-AF65-F5344CB8AC3E}">
        <p14:creationId xmlns:p14="http://schemas.microsoft.com/office/powerpoint/2010/main" val="3692152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819769" y="1737360"/>
            <a:ext cx="5998523" cy="805064"/>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819769" y="3907067"/>
            <a:ext cx="10798504" cy="1692771"/>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The </a:t>
            </a:r>
            <a:r>
              <a:rPr lang="en-US" sz="2000" b="1" dirty="0">
                <a:latin typeface="Abadi" panose="020B0604020104020204" pitchFamily="34" charset="0"/>
              </a:rPr>
              <a:t>Falcon Heavy B1055 and B1056</a:t>
            </a:r>
            <a:r>
              <a:rPr lang="en-US" sz="2000" dirty="0">
                <a:latin typeface="Abadi" panose="020B0604020104020204" pitchFamily="34" charset="0"/>
              </a:rPr>
              <a:t> boosters carried the </a:t>
            </a:r>
            <a:r>
              <a:rPr lang="en-US" sz="2000" b="1" dirty="0">
                <a:latin typeface="Abadi" panose="020B0604020104020204" pitchFamily="34" charset="0"/>
              </a:rPr>
              <a:t>maximum payload mass of 63,800 kg</a:t>
            </a:r>
            <a:r>
              <a:rPr lang="en-US" sz="2000" dirty="0">
                <a:latin typeface="Abadi" panose="020B0604020104020204" pitchFamily="34" charset="0"/>
              </a:rPr>
              <a:t>. This represents </a:t>
            </a:r>
            <a:r>
              <a:rPr lang="en-US" sz="2000" b="1" dirty="0">
                <a:latin typeface="Abadi" panose="020B0604020104020204" pitchFamily="34" charset="0"/>
              </a:rPr>
              <a:t>one of the heaviest payloads launched by SpaceX</a:t>
            </a:r>
            <a:r>
              <a:rPr lang="en-US" sz="2000" dirty="0">
                <a:latin typeface="Abadi" panose="020B0604020104020204" pitchFamily="34" charset="0"/>
              </a:rPr>
              <a:t>, demonstrating </a:t>
            </a:r>
            <a:r>
              <a:rPr lang="en-US" sz="2000" b="1" dirty="0">
                <a:latin typeface="Abadi" panose="020B0604020104020204" pitchFamily="34" charset="0"/>
              </a:rPr>
              <a:t>Falcon Heavy’s capability to transport large payloads for deep space missions and heavy satellite deployments</a:t>
            </a:r>
            <a:r>
              <a:rPr lang="en-US" sz="2000" dirty="0">
                <a:latin typeface="Abadi" panose="020B0604020104020204" pitchFamily="34" charset="0"/>
              </a:rPr>
              <a:t>.</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770011" y="2777170"/>
            <a:ext cx="5905109" cy="707886"/>
          </a:xfrm>
          <a:prstGeom prst="rect">
            <a:avLst/>
          </a:prstGeom>
          <a:noFill/>
        </p:spPr>
        <p:txBody>
          <a:bodyPr wrap="square">
            <a:spAutoFit/>
          </a:bodyPr>
          <a:lstStyle/>
          <a:p>
            <a:r>
              <a:rPr lang="en-US" sz="2000" dirty="0">
                <a:latin typeface="Abadi" panose="020B0604020104020204" pitchFamily="34" charset="0"/>
              </a:rPr>
              <a:t>This query retrieves the </a:t>
            </a:r>
            <a:r>
              <a:rPr lang="en-US" sz="2000" b="1" dirty="0">
                <a:latin typeface="Abadi" panose="020B0604020104020204" pitchFamily="34" charset="0"/>
              </a:rPr>
              <a:t>booster versions</a:t>
            </a:r>
            <a:r>
              <a:rPr lang="en-US" sz="2000" dirty="0">
                <a:latin typeface="Abadi" panose="020B0604020104020204" pitchFamily="34" charset="0"/>
              </a:rPr>
              <a:t> that carried the </a:t>
            </a:r>
            <a:r>
              <a:rPr lang="en-US" sz="2000" b="1" dirty="0">
                <a:latin typeface="Abadi" panose="020B0604020104020204" pitchFamily="34" charset="0"/>
              </a:rPr>
              <a:t>maximum payload mass</a:t>
            </a:r>
            <a:r>
              <a:rPr lang="en-US" sz="2000" dirty="0">
                <a:latin typeface="Abadi" panose="020B0604020104020204" pitchFamily="34" charset="0"/>
              </a:rPr>
              <a:t> recorded in the dataset.</a:t>
            </a:r>
          </a:p>
        </p:txBody>
      </p:sp>
      <p:sp>
        <p:nvSpPr>
          <p:cNvPr id="16" name="CuadroTexto 15">
            <a:extLst>
              <a:ext uri="{FF2B5EF4-FFF2-40B4-BE49-F238E27FC236}">
                <a16:creationId xmlns:a16="http://schemas.microsoft.com/office/drawing/2014/main" id="{0782492C-38EA-33A0-79A8-27450CEFD96B}"/>
              </a:ext>
            </a:extLst>
          </p:cNvPr>
          <p:cNvSpPr txBox="1"/>
          <p:nvPr/>
        </p:nvSpPr>
        <p:spPr>
          <a:xfrm>
            <a:off x="6880758" y="2093531"/>
            <a:ext cx="4737516" cy="461665"/>
          </a:xfrm>
          <a:prstGeom prst="rect">
            <a:avLst/>
          </a:prstGeom>
          <a:noFill/>
        </p:spPr>
        <p:txBody>
          <a:bodyPr wrap="square">
            <a:spAutoFit/>
          </a:bodyPr>
          <a:lstStyle/>
          <a:p>
            <a:r>
              <a:rPr lang="en-US" sz="2400" b="1" dirty="0">
                <a:latin typeface="Abadi" panose="020B0604020104020204" pitchFamily="34" charset="0"/>
              </a:rPr>
              <a:t>Query Result (Example Output)</a:t>
            </a:r>
          </a:p>
        </p:txBody>
      </p:sp>
      <p:pic>
        <p:nvPicPr>
          <p:cNvPr id="5" name="Imagen 4">
            <a:extLst>
              <a:ext uri="{FF2B5EF4-FFF2-40B4-BE49-F238E27FC236}">
                <a16:creationId xmlns:a16="http://schemas.microsoft.com/office/drawing/2014/main" id="{97DE79B8-0D9E-9B5F-E6F1-ADA34860CF6F}"/>
              </a:ext>
            </a:extLst>
          </p:cNvPr>
          <p:cNvPicPr>
            <a:picLocks noChangeAspect="1"/>
          </p:cNvPicPr>
          <p:nvPr/>
        </p:nvPicPr>
        <p:blipFill>
          <a:blip r:embed="rId4"/>
          <a:srcRect/>
          <a:stretch/>
        </p:blipFill>
        <p:spPr>
          <a:xfrm>
            <a:off x="6880758" y="2581253"/>
            <a:ext cx="4737515" cy="903803"/>
          </a:xfrm>
          <a:prstGeom prst="rect">
            <a:avLst/>
          </a:prstGeom>
        </p:spPr>
      </p:pic>
    </p:spTree>
    <p:extLst>
      <p:ext uri="{BB962C8B-B14F-4D97-AF65-F5344CB8AC3E}">
        <p14:creationId xmlns:p14="http://schemas.microsoft.com/office/powerpoint/2010/main" val="1775796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819769" y="1409286"/>
            <a:ext cx="4292242" cy="1336265"/>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819769" y="3907067"/>
            <a:ext cx="10798504" cy="2308324"/>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endParaRPr lang="en-US" sz="2000" b="1" dirty="0">
              <a:latin typeface="Abadi" panose="020B0604020104020204" pitchFamily="34" charset="0"/>
            </a:endParaRPr>
          </a:p>
          <a:p>
            <a:r>
              <a:rPr lang="en-US" sz="2000" dirty="0">
                <a:latin typeface="Abadi" panose="020B0604020104020204" pitchFamily="34" charset="0"/>
              </a:rPr>
              <a:t>In </a:t>
            </a:r>
            <a:r>
              <a:rPr lang="en-US" sz="2000" b="1" dirty="0">
                <a:latin typeface="Abadi" panose="020B0604020104020204" pitchFamily="34" charset="0"/>
              </a:rPr>
              <a:t>2015, multiple Falcon 9 boosters (e.g., B1012 and B1015) failed to land on drone ships</a:t>
            </a:r>
            <a:r>
              <a:rPr lang="en-US" sz="2000" dirty="0">
                <a:latin typeface="Abadi" panose="020B0604020104020204" pitchFamily="34" charset="0"/>
              </a:rPr>
              <a:t>. These failures occurred at </a:t>
            </a:r>
            <a:r>
              <a:rPr lang="en-US" sz="2000" b="1" dirty="0">
                <a:latin typeface="Abadi" panose="020B0604020104020204" pitchFamily="34" charset="0"/>
              </a:rPr>
              <a:t>Cape Canaveral Air Force Station (CCAFS SLC-40)</a:t>
            </a:r>
            <a:r>
              <a:rPr lang="en-US" sz="2000" dirty="0">
                <a:latin typeface="Abadi" panose="020B0604020104020204" pitchFamily="34" charset="0"/>
              </a:rPr>
              <a:t>. Early in SpaceX’s </a:t>
            </a:r>
            <a:r>
              <a:rPr lang="en-US" sz="2000" b="1" dirty="0">
                <a:latin typeface="Abadi" panose="020B0604020104020204" pitchFamily="34" charset="0"/>
              </a:rPr>
              <a:t>reusability program</a:t>
            </a:r>
            <a:r>
              <a:rPr lang="en-US" sz="2000" dirty="0">
                <a:latin typeface="Abadi" panose="020B0604020104020204" pitchFamily="34" charset="0"/>
              </a:rPr>
              <a:t>, drone ship landings were still being refined, leading to </a:t>
            </a:r>
            <a:r>
              <a:rPr lang="en-US" sz="2000" b="1" dirty="0">
                <a:latin typeface="Abadi" panose="020B0604020104020204" pitchFamily="34" charset="0"/>
              </a:rPr>
              <a:t>several crash landings and missed attempts</a:t>
            </a:r>
            <a:r>
              <a:rPr lang="en-US" sz="2000" dirty="0">
                <a:latin typeface="Abadi" panose="020B0604020104020204" pitchFamily="34" charset="0"/>
              </a:rPr>
              <a:t>. However, these failures contributed to </a:t>
            </a:r>
            <a:r>
              <a:rPr lang="en-US" sz="2000" b="1" dirty="0">
                <a:latin typeface="Abadi" panose="020B0604020104020204" pitchFamily="34" charset="0"/>
              </a:rPr>
              <a:t>technological improvements</a:t>
            </a:r>
            <a:r>
              <a:rPr lang="en-US" sz="2000" dirty="0">
                <a:latin typeface="Abadi" panose="020B0604020104020204" pitchFamily="34" charset="0"/>
              </a:rPr>
              <a:t>, leading to </a:t>
            </a:r>
            <a:r>
              <a:rPr lang="en-US" sz="2000" b="1" dirty="0">
                <a:latin typeface="Abadi" panose="020B0604020104020204" pitchFamily="34" charset="0"/>
              </a:rPr>
              <a:t>higher success rates in later years</a:t>
            </a:r>
            <a:r>
              <a:rPr lang="en-US" sz="2000" dirty="0">
                <a:latin typeface="Abadi" panose="020B0604020104020204" pitchFamily="34" charset="0"/>
              </a:rPr>
              <a:t>.</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770011" y="2777170"/>
            <a:ext cx="5325989" cy="1015663"/>
          </a:xfrm>
          <a:prstGeom prst="rect">
            <a:avLst/>
          </a:prstGeom>
          <a:noFill/>
        </p:spPr>
        <p:txBody>
          <a:bodyPr wrap="square">
            <a:spAutoFit/>
          </a:bodyPr>
          <a:lstStyle/>
          <a:p>
            <a:r>
              <a:rPr lang="en-US" sz="2000" dirty="0">
                <a:latin typeface="Abadi" panose="020B0604020104020204" pitchFamily="34" charset="0"/>
              </a:rPr>
              <a:t>This query retrieves the </a:t>
            </a:r>
            <a:r>
              <a:rPr lang="en-US" sz="2000" b="1" dirty="0">
                <a:latin typeface="Abadi" panose="020B0604020104020204" pitchFamily="34" charset="0"/>
              </a:rPr>
              <a:t>booster versions, launch sites, and failed landing outcomes on drone ships in 2015</a:t>
            </a:r>
            <a:r>
              <a:rPr lang="en-US" sz="2000" dirty="0">
                <a:latin typeface="Abadi" panose="020B0604020104020204" pitchFamily="34" charset="0"/>
              </a:rPr>
              <a:t>.</a:t>
            </a:r>
          </a:p>
        </p:txBody>
      </p:sp>
      <p:sp>
        <p:nvSpPr>
          <p:cNvPr id="16" name="CuadroTexto 15">
            <a:extLst>
              <a:ext uri="{FF2B5EF4-FFF2-40B4-BE49-F238E27FC236}">
                <a16:creationId xmlns:a16="http://schemas.microsoft.com/office/drawing/2014/main" id="{0782492C-38EA-33A0-79A8-27450CEFD96B}"/>
              </a:ext>
            </a:extLst>
          </p:cNvPr>
          <p:cNvSpPr txBox="1"/>
          <p:nvPr/>
        </p:nvSpPr>
        <p:spPr>
          <a:xfrm>
            <a:off x="6880758" y="2093531"/>
            <a:ext cx="4737516" cy="461665"/>
          </a:xfrm>
          <a:prstGeom prst="rect">
            <a:avLst/>
          </a:prstGeom>
          <a:noFill/>
        </p:spPr>
        <p:txBody>
          <a:bodyPr wrap="square">
            <a:spAutoFit/>
          </a:bodyPr>
          <a:lstStyle/>
          <a:p>
            <a:r>
              <a:rPr lang="en-US" sz="2400" b="1" dirty="0">
                <a:latin typeface="Abadi" panose="020B0604020104020204" pitchFamily="34" charset="0"/>
              </a:rPr>
              <a:t>Query Result (Example Output)</a:t>
            </a:r>
          </a:p>
        </p:txBody>
      </p:sp>
      <p:pic>
        <p:nvPicPr>
          <p:cNvPr id="5" name="Imagen 4">
            <a:extLst>
              <a:ext uri="{FF2B5EF4-FFF2-40B4-BE49-F238E27FC236}">
                <a16:creationId xmlns:a16="http://schemas.microsoft.com/office/drawing/2014/main" id="{97DE79B8-0D9E-9B5F-E6F1-ADA34860CF6F}"/>
              </a:ext>
            </a:extLst>
          </p:cNvPr>
          <p:cNvPicPr>
            <a:picLocks noChangeAspect="1"/>
          </p:cNvPicPr>
          <p:nvPr/>
        </p:nvPicPr>
        <p:blipFill>
          <a:blip r:embed="rId4"/>
          <a:srcRect/>
          <a:stretch/>
        </p:blipFill>
        <p:spPr>
          <a:xfrm>
            <a:off x="6557440" y="2618480"/>
            <a:ext cx="5384152" cy="942548"/>
          </a:xfrm>
          <a:prstGeom prst="rect">
            <a:avLst/>
          </a:prstGeom>
        </p:spPr>
      </p:pic>
    </p:spTree>
    <p:extLst>
      <p:ext uri="{BB962C8B-B14F-4D97-AF65-F5344CB8AC3E}">
        <p14:creationId xmlns:p14="http://schemas.microsoft.com/office/powerpoint/2010/main" val="3000135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09468"/>
            <a:ext cx="10326708"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400" b="1" dirty="0">
                <a:solidFill>
                  <a:schemeClr val="accent1"/>
                </a:solidFill>
                <a:latin typeface="Abadi" panose="020B0604020104020204" pitchFamily="34" charset="0"/>
              </a:rPr>
              <a:t>Summary of Results</a:t>
            </a:r>
          </a:p>
          <a:p>
            <a:pPr>
              <a:buFont typeface="Arial" panose="020B0604020202020204" pitchFamily="34" charset="0"/>
              <a:buChar char="•"/>
            </a:pPr>
            <a:r>
              <a:rPr lang="en-US" sz="2400" b="1" dirty="0">
                <a:solidFill>
                  <a:schemeClr val="tx1"/>
                </a:solidFill>
                <a:latin typeface="Abadi" panose="020B0604020104020204" pitchFamily="34" charset="0"/>
              </a:rPr>
              <a:t>Exploratory Data Analysis (EDA) Findings</a:t>
            </a:r>
            <a:r>
              <a:rPr lang="en-US" sz="2400" dirty="0">
                <a:solidFill>
                  <a:schemeClr val="tx1"/>
                </a:solidFill>
                <a:latin typeface="Abadi" panose="020B0604020104020204" pitchFamily="34" charset="0"/>
              </a:rPr>
              <a:t>: The analysis revealed that </a:t>
            </a:r>
            <a:r>
              <a:rPr lang="en-US" sz="2400" b="1" dirty="0">
                <a:solidFill>
                  <a:schemeClr val="tx1"/>
                </a:solidFill>
                <a:latin typeface="Abadi" panose="020B0604020104020204" pitchFamily="34" charset="0"/>
              </a:rPr>
              <a:t>ES-L1, GEO, HEO, and SSO orbits have the highest success rates</a:t>
            </a:r>
            <a:r>
              <a:rPr lang="en-US" sz="2400" dirty="0">
                <a:solidFill>
                  <a:schemeClr val="tx1"/>
                </a:solidFill>
                <a:latin typeface="Abadi" panose="020B0604020104020204" pitchFamily="34" charset="0"/>
              </a:rPr>
              <a:t>, indicating that these orbit types are more stable or better suited for successful missions.</a:t>
            </a:r>
          </a:p>
          <a:p>
            <a:pPr>
              <a:buFont typeface="Arial" panose="020B0604020202020204" pitchFamily="34" charset="0"/>
              <a:buChar char="•"/>
            </a:pPr>
            <a:r>
              <a:rPr lang="en-US" sz="2400" b="1" dirty="0">
                <a:solidFill>
                  <a:schemeClr val="tx1"/>
                </a:solidFill>
                <a:latin typeface="Abadi" panose="020B0604020104020204" pitchFamily="34" charset="0"/>
              </a:rPr>
              <a:t>Predictive Model Performance</a:t>
            </a:r>
            <a:r>
              <a:rPr lang="en-US" sz="2400" dirty="0">
                <a:solidFill>
                  <a:schemeClr val="tx1"/>
                </a:solidFill>
                <a:latin typeface="Abadi" panose="020B0604020104020204" pitchFamily="34" charset="0"/>
              </a:rPr>
              <a:t>: The Decision Tree classifier achieved an </a:t>
            </a:r>
            <a:r>
              <a:rPr lang="en-US" sz="2400" b="1" dirty="0">
                <a:solidFill>
                  <a:schemeClr val="tx1"/>
                </a:solidFill>
                <a:latin typeface="Abadi" panose="020B0604020104020204" pitchFamily="34" charset="0"/>
              </a:rPr>
              <a:t>83.33% accuracy</a:t>
            </a:r>
            <a:r>
              <a:rPr lang="en-US" sz="2400" dirty="0">
                <a:solidFill>
                  <a:schemeClr val="tx1"/>
                </a:solidFill>
                <a:latin typeface="Abadi" panose="020B0604020104020204" pitchFamily="34" charset="0"/>
              </a:rPr>
              <a:t> in predicting mission success, demonstrating the feasibility of using machine learning for mission outcome forecasting.</a:t>
            </a:r>
          </a:p>
          <a:p>
            <a:pPr>
              <a:buFont typeface="Arial" panose="020B0604020202020204" pitchFamily="34" charset="0"/>
              <a:buChar char="•"/>
            </a:pPr>
            <a:r>
              <a:rPr lang="en-US" sz="2400" b="1" dirty="0">
                <a:solidFill>
                  <a:schemeClr val="tx1"/>
                </a:solidFill>
                <a:latin typeface="Abadi" panose="020B0604020104020204" pitchFamily="34" charset="0"/>
              </a:rPr>
              <a:t>Key Insights</a:t>
            </a:r>
            <a:r>
              <a:rPr lang="en-US" sz="2400" dirty="0">
                <a:solidFill>
                  <a:schemeClr val="tx1"/>
                </a:solidFill>
                <a:latin typeface="Abadi" panose="020B0604020104020204" pitchFamily="34" charset="0"/>
              </a:rPr>
              <a:t>: Factors such as </a:t>
            </a:r>
            <a:r>
              <a:rPr lang="en-US" sz="2400" b="1" dirty="0">
                <a:solidFill>
                  <a:schemeClr val="tx1"/>
                </a:solidFill>
                <a:latin typeface="Abadi" panose="020B0604020104020204" pitchFamily="34" charset="0"/>
              </a:rPr>
              <a:t>orbital type, launch conditions, and vehicle specifications</a:t>
            </a:r>
            <a:r>
              <a:rPr lang="en-US" sz="2400" dirty="0">
                <a:solidFill>
                  <a:schemeClr val="tx1"/>
                </a:solidFill>
                <a:latin typeface="Abadi" panose="020B0604020104020204" pitchFamily="34" charset="0"/>
              </a:rPr>
              <a:t> significantly impact mission success. The study highlights the importance of optimizing these factors for future space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38316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7A4D58ED-8118-3F77-6CD4-A8766E67959C}"/>
              </a:ext>
            </a:extLst>
          </p:cNvPr>
          <p:cNvPicPr>
            <a:picLocks noChangeAspect="1"/>
          </p:cNvPicPr>
          <p:nvPr/>
        </p:nvPicPr>
        <p:blipFill>
          <a:blip r:embed="rId3"/>
          <a:srcRect/>
          <a:stretch/>
        </p:blipFill>
        <p:spPr>
          <a:xfrm>
            <a:off x="819769" y="1446207"/>
            <a:ext cx="4292242" cy="1262423"/>
          </a:xfrm>
          <a:prstGeom prst="rect">
            <a:avLst/>
          </a:prstGeom>
        </p:spPr>
      </p:pic>
      <p:sp>
        <p:nvSpPr>
          <p:cNvPr id="8" name="CuadroTexto 7">
            <a:extLst>
              <a:ext uri="{FF2B5EF4-FFF2-40B4-BE49-F238E27FC236}">
                <a16:creationId xmlns:a16="http://schemas.microsoft.com/office/drawing/2014/main" id="{54928509-D8F0-61DE-3462-ADD3D3243CF3}"/>
              </a:ext>
            </a:extLst>
          </p:cNvPr>
          <p:cNvSpPr txBox="1"/>
          <p:nvPr/>
        </p:nvSpPr>
        <p:spPr>
          <a:xfrm>
            <a:off x="819769" y="3907067"/>
            <a:ext cx="10465842" cy="2616101"/>
          </a:xfrm>
          <a:prstGeom prst="rect">
            <a:avLst/>
          </a:prstGeom>
          <a:noFill/>
        </p:spPr>
        <p:txBody>
          <a:bodyPr wrap="square">
            <a:spAutoFit/>
          </a:bodyPr>
          <a:lstStyle/>
          <a:p>
            <a:pPr>
              <a:buNone/>
            </a:pPr>
            <a:r>
              <a:rPr lang="en-US" sz="2400" b="1" dirty="0">
                <a:latin typeface="Abadi" panose="020B0604020104020204" pitchFamily="34" charset="0"/>
              </a:rPr>
              <a:t>Short Explanation</a:t>
            </a:r>
          </a:p>
          <a:p>
            <a:pPr>
              <a:buNone/>
            </a:pPr>
            <a:r>
              <a:rPr lang="en-US" sz="2000" dirty="0">
                <a:latin typeface="Abadi" panose="020B0604020104020204" pitchFamily="34" charset="0"/>
              </a:rPr>
              <a:t>Between </a:t>
            </a:r>
            <a:r>
              <a:rPr lang="en-US" sz="2000" b="1" dirty="0">
                <a:latin typeface="Abadi" panose="020B0604020104020204" pitchFamily="34" charset="0"/>
              </a:rPr>
              <a:t>June 4, 2010, and March 20, 2017</a:t>
            </a:r>
            <a:r>
              <a:rPr lang="en-US" sz="2000" dirty="0">
                <a:latin typeface="Abadi" panose="020B0604020104020204" pitchFamily="34" charset="0"/>
              </a:rPr>
              <a:t>, the most frequent landing outcome was </a:t>
            </a:r>
            <a:r>
              <a:rPr lang="en-US" sz="2000" b="1" dirty="0">
                <a:latin typeface="Abadi" panose="020B0604020104020204" pitchFamily="34" charset="0"/>
              </a:rPr>
              <a:t>Failure (drone ship)</a:t>
            </a:r>
            <a:r>
              <a:rPr lang="en-US" sz="2000" dirty="0">
                <a:latin typeface="Abadi" panose="020B0604020104020204" pitchFamily="34" charset="0"/>
              </a:rPr>
              <a:t> with </a:t>
            </a:r>
            <a:r>
              <a:rPr lang="en-US" sz="2000" b="1" dirty="0">
                <a:latin typeface="Abadi" panose="020B0604020104020204" pitchFamily="34" charset="0"/>
              </a:rPr>
              <a:t>12 occurrences</a:t>
            </a:r>
            <a:r>
              <a:rPr lang="en-US" sz="2000" dirty="0">
                <a:latin typeface="Abadi" panose="020B0604020104020204" pitchFamily="34" charset="0"/>
              </a:rPr>
              <a:t>. However, </a:t>
            </a:r>
            <a:r>
              <a:rPr lang="en-US" sz="2000" b="1" dirty="0">
                <a:latin typeface="Abadi" panose="020B0604020104020204" pitchFamily="34" charset="0"/>
              </a:rPr>
              <a:t>ground pad landings showed a higher success rate</a:t>
            </a:r>
            <a:r>
              <a:rPr lang="en-US" sz="2000" dirty="0">
                <a:latin typeface="Abadi" panose="020B0604020104020204" pitchFamily="34" charset="0"/>
              </a:rPr>
              <a:t>, with </a:t>
            </a:r>
            <a:r>
              <a:rPr lang="en-US" sz="2000" b="1" dirty="0">
                <a:latin typeface="Abadi" panose="020B0604020104020204" pitchFamily="34" charset="0"/>
              </a:rPr>
              <a:t>8 successful landings</a:t>
            </a:r>
            <a:r>
              <a:rPr lang="en-US" sz="2000" dirty="0">
                <a:latin typeface="Abadi" panose="020B0604020104020204" pitchFamily="34" charset="0"/>
              </a:rPr>
              <a:t> compared to </a:t>
            </a:r>
            <a:r>
              <a:rPr lang="en-US" sz="2000" b="1" dirty="0">
                <a:latin typeface="Abadi" panose="020B0604020104020204" pitchFamily="34" charset="0"/>
              </a:rPr>
              <a:t>5 failures</a:t>
            </a:r>
            <a:r>
              <a:rPr lang="en-US" sz="2000" dirty="0">
                <a:latin typeface="Abadi" panose="020B0604020104020204" pitchFamily="34" charset="0"/>
              </a:rPr>
              <a:t>.</a:t>
            </a:r>
          </a:p>
          <a:p>
            <a:pPr marL="342900" indent="-342900">
              <a:buFont typeface="Arial" panose="020B0604020202020204" pitchFamily="34" charset="0"/>
              <a:buChar char="•"/>
            </a:pPr>
            <a:r>
              <a:rPr lang="en-US" sz="2000" b="1" dirty="0">
                <a:latin typeface="Abadi" panose="020B0604020104020204" pitchFamily="34" charset="0"/>
              </a:rPr>
              <a:t>Early drone ship landings</a:t>
            </a:r>
            <a:r>
              <a:rPr lang="en-US" sz="2000" dirty="0">
                <a:latin typeface="Abadi" panose="020B0604020104020204" pitchFamily="34" charset="0"/>
              </a:rPr>
              <a:t> had a </a:t>
            </a:r>
            <a:r>
              <a:rPr lang="en-US" sz="2000" b="1" dirty="0">
                <a:latin typeface="Abadi" panose="020B0604020104020204" pitchFamily="34" charset="0"/>
              </a:rPr>
              <a:t>higher failure rate</a:t>
            </a:r>
            <a:r>
              <a:rPr lang="en-US" sz="2000" dirty="0">
                <a:latin typeface="Abadi" panose="020B0604020104020204" pitchFamily="34" charset="0"/>
              </a:rPr>
              <a:t> due to technological challenges in stabilizing rockets at sea.</a:t>
            </a:r>
          </a:p>
          <a:p>
            <a:pPr marL="342900" indent="-342900">
              <a:buFont typeface="Arial" panose="020B0604020202020204" pitchFamily="34" charset="0"/>
              <a:buChar char="•"/>
            </a:pPr>
            <a:r>
              <a:rPr lang="en-US" sz="2000" b="1" dirty="0">
                <a:latin typeface="Abadi" panose="020B0604020104020204" pitchFamily="34" charset="0"/>
              </a:rPr>
              <a:t>Ground pad landings</a:t>
            </a:r>
            <a:r>
              <a:rPr lang="en-US" sz="2000" dirty="0">
                <a:latin typeface="Abadi" panose="020B0604020104020204" pitchFamily="34" charset="0"/>
              </a:rPr>
              <a:t> had </a:t>
            </a:r>
            <a:r>
              <a:rPr lang="en-US" sz="2000" b="1" dirty="0">
                <a:latin typeface="Abadi" panose="020B0604020104020204" pitchFamily="34" charset="0"/>
              </a:rPr>
              <a:t>better success rates</a:t>
            </a:r>
            <a:r>
              <a:rPr lang="en-US" sz="2000" dirty="0">
                <a:latin typeface="Abadi" panose="020B0604020104020204" pitchFamily="34" charset="0"/>
              </a:rPr>
              <a:t>, likely due to </a:t>
            </a:r>
            <a:r>
              <a:rPr lang="en-US" sz="2000" b="1" dirty="0">
                <a:latin typeface="Abadi" panose="020B0604020104020204" pitchFamily="34" charset="0"/>
              </a:rPr>
              <a:t>controlled landing conditions</a:t>
            </a:r>
            <a:r>
              <a:rPr lang="en-US" sz="2000" dirty="0">
                <a:latin typeface="Abadi" panose="020B0604020104020204" pitchFamily="34" charset="0"/>
              </a:rPr>
              <a:t>.</a:t>
            </a:r>
          </a:p>
          <a:p>
            <a:pPr marL="342900" indent="-342900">
              <a:buFont typeface="Arial" panose="020B0604020202020204" pitchFamily="34" charset="0"/>
              <a:buChar char="•"/>
            </a:pPr>
            <a:r>
              <a:rPr lang="en-US" sz="2000" b="1" dirty="0">
                <a:latin typeface="Abadi" panose="020B0604020104020204" pitchFamily="34" charset="0"/>
              </a:rPr>
              <a:t>Improvements after 2017</a:t>
            </a:r>
            <a:r>
              <a:rPr lang="en-US" sz="2000" dirty="0">
                <a:latin typeface="Abadi" panose="020B0604020104020204" pitchFamily="34" charset="0"/>
              </a:rPr>
              <a:t> led to a significant increase in </a:t>
            </a:r>
            <a:r>
              <a:rPr lang="en-US" sz="2000" b="1" dirty="0">
                <a:latin typeface="Abadi" panose="020B0604020104020204" pitchFamily="34" charset="0"/>
              </a:rPr>
              <a:t>successful drone ship landings</a:t>
            </a:r>
            <a:r>
              <a:rPr lang="en-US" sz="2000" dirty="0">
                <a:latin typeface="Abadi" panose="020B0604020104020204" pitchFamily="34" charset="0"/>
              </a:rPr>
              <a:t>.</a:t>
            </a:r>
          </a:p>
        </p:txBody>
      </p:sp>
      <p:sp>
        <p:nvSpPr>
          <p:cNvPr id="12" name="CuadroTexto 11">
            <a:extLst>
              <a:ext uri="{FF2B5EF4-FFF2-40B4-BE49-F238E27FC236}">
                <a16:creationId xmlns:a16="http://schemas.microsoft.com/office/drawing/2014/main" id="{FBAE186C-619E-4641-E225-46B2A4689AD7}"/>
              </a:ext>
            </a:extLst>
          </p:cNvPr>
          <p:cNvSpPr txBox="1"/>
          <p:nvPr/>
        </p:nvSpPr>
        <p:spPr>
          <a:xfrm>
            <a:off x="770011" y="2777170"/>
            <a:ext cx="5325989" cy="1015663"/>
          </a:xfrm>
          <a:prstGeom prst="rect">
            <a:avLst/>
          </a:prstGeom>
          <a:noFill/>
        </p:spPr>
        <p:txBody>
          <a:bodyPr wrap="square">
            <a:spAutoFit/>
          </a:bodyPr>
          <a:lstStyle/>
          <a:p>
            <a:r>
              <a:rPr lang="en-US" sz="2000" dirty="0">
                <a:latin typeface="Abadi" panose="020B0604020104020204" pitchFamily="34" charset="0"/>
              </a:rPr>
              <a:t>This query retrieves the </a:t>
            </a:r>
            <a:r>
              <a:rPr lang="en-US" sz="2000" b="1" dirty="0">
                <a:latin typeface="Abadi" panose="020B0604020104020204" pitchFamily="34" charset="0"/>
              </a:rPr>
              <a:t>count of each landing outcome</a:t>
            </a:r>
            <a:r>
              <a:rPr lang="en-US" sz="2000" dirty="0">
                <a:latin typeface="Abadi" panose="020B0604020104020204" pitchFamily="34" charset="0"/>
              </a:rPr>
              <a:t> between the specified dates and ranks them in </a:t>
            </a:r>
            <a:r>
              <a:rPr lang="en-US" sz="2000" b="1" dirty="0">
                <a:latin typeface="Abadi" panose="020B0604020104020204" pitchFamily="34" charset="0"/>
              </a:rPr>
              <a:t>descending order</a:t>
            </a:r>
            <a:r>
              <a:rPr lang="en-US" sz="2000" dirty="0">
                <a:latin typeface="Abadi" panose="020B0604020104020204" pitchFamily="34" charset="0"/>
              </a:rPr>
              <a:t>.</a:t>
            </a:r>
          </a:p>
        </p:txBody>
      </p:sp>
      <p:sp>
        <p:nvSpPr>
          <p:cNvPr id="16" name="CuadroTexto 15">
            <a:extLst>
              <a:ext uri="{FF2B5EF4-FFF2-40B4-BE49-F238E27FC236}">
                <a16:creationId xmlns:a16="http://schemas.microsoft.com/office/drawing/2014/main" id="{0782492C-38EA-33A0-79A8-27450CEFD96B}"/>
              </a:ext>
            </a:extLst>
          </p:cNvPr>
          <p:cNvSpPr txBox="1"/>
          <p:nvPr/>
        </p:nvSpPr>
        <p:spPr>
          <a:xfrm>
            <a:off x="6880758" y="2093531"/>
            <a:ext cx="4737516" cy="461665"/>
          </a:xfrm>
          <a:prstGeom prst="rect">
            <a:avLst/>
          </a:prstGeom>
          <a:noFill/>
        </p:spPr>
        <p:txBody>
          <a:bodyPr wrap="square">
            <a:spAutoFit/>
          </a:bodyPr>
          <a:lstStyle/>
          <a:p>
            <a:r>
              <a:rPr lang="en-US" sz="2400" b="1" dirty="0">
                <a:latin typeface="Abadi" panose="020B0604020104020204" pitchFamily="34" charset="0"/>
              </a:rPr>
              <a:t>Query Result (Example Output)</a:t>
            </a:r>
          </a:p>
        </p:txBody>
      </p:sp>
      <p:pic>
        <p:nvPicPr>
          <p:cNvPr id="5" name="Imagen 4">
            <a:extLst>
              <a:ext uri="{FF2B5EF4-FFF2-40B4-BE49-F238E27FC236}">
                <a16:creationId xmlns:a16="http://schemas.microsoft.com/office/drawing/2014/main" id="{97DE79B8-0D9E-9B5F-E6F1-ADA34860CF6F}"/>
              </a:ext>
            </a:extLst>
          </p:cNvPr>
          <p:cNvPicPr>
            <a:picLocks noChangeAspect="1"/>
          </p:cNvPicPr>
          <p:nvPr/>
        </p:nvPicPr>
        <p:blipFill>
          <a:blip r:embed="rId4"/>
          <a:srcRect/>
          <a:stretch/>
        </p:blipFill>
        <p:spPr>
          <a:xfrm>
            <a:off x="6880235" y="2618480"/>
            <a:ext cx="4138286" cy="823147"/>
          </a:xfrm>
          <a:prstGeom prst="rect">
            <a:avLst/>
          </a:prstGeom>
        </p:spPr>
      </p:pic>
    </p:spTree>
    <p:extLst>
      <p:ext uri="{BB962C8B-B14F-4D97-AF65-F5344CB8AC3E}">
        <p14:creationId xmlns:p14="http://schemas.microsoft.com/office/powerpoint/2010/main" val="908358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6" name="CuadroTexto 5">
            <a:extLst>
              <a:ext uri="{FF2B5EF4-FFF2-40B4-BE49-F238E27FC236}">
                <a16:creationId xmlns:a16="http://schemas.microsoft.com/office/drawing/2014/main" id="{4C245147-9B26-A651-2A3B-7E36CABC6941}"/>
              </a:ext>
            </a:extLst>
          </p:cNvPr>
          <p:cNvSpPr txBox="1"/>
          <p:nvPr/>
        </p:nvSpPr>
        <p:spPr>
          <a:xfrm>
            <a:off x="865823" y="4940707"/>
            <a:ext cx="6097904" cy="1754326"/>
          </a:xfrm>
          <a:prstGeom prst="rect">
            <a:avLst/>
          </a:prstGeom>
          <a:noFill/>
        </p:spPr>
        <p:txBody>
          <a:bodyPr wrap="square">
            <a:spAutoFit/>
          </a:bodyPr>
          <a:lstStyle/>
          <a:p>
            <a:r>
              <a:rPr lang="en-US" dirty="0"/>
              <a:t>This lab contains the following tasks:*   **TASK 1:** Mark all launch sites on a map*   **TASK 2:** Mark the success/failed launches for each site on the map*   **TASK 3:** Calculate the distances between a launch site to its </a:t>
            </a:r>
            <a:r>
              <a:rPr lang="en-US" dirty="0" err="1"/>
              <a:t>proximitiesAfter</a:t>
            </a:r>
            <a:r>
              <a:rPr lang="en-US" dirty="0"/>
              <a:t> completed the above tasks, you should be able to find some geographical patterns about launch sites.</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E57B3-F1E8-AAB1-3168-E4041A0E146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471381-52A5-DC85-1663-C19B9C06245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2" name="Title 1">
            <a:extLst>
              <a:ext uri="{FF2B5EF4-FFF2-40B4-BE49-F238E27FC236}">
                <a16:creationId xmlns:a16="http://schemas.microsoft.com/office/drawing/2014/main" id="{AF21B51B-B17C-83E8-73C3-5FCF62F3CD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sites on the map</a:t>
            </a:r>
            <a:endParaRPr lang="en-US" dirty="0">
              <a:solidFill>
                <a:srgbClr val="0B49CB"/>
              </a:solidFill>
              <a:latin typeface="Abadi"/>
            </a:endParaRPr>
          </a:p>
        </p:txBody>
      </p:sp>
      <p:sp>
        <p:nvSpPr>
          <p:cNvPr id="7" name="CuadroTexto 6">
            <a:extLst>
              <a:ext uri="{FF2B5EF4-FFF2-40B4-BE49-F238E27FC236}">
                <a16:creationId xmlns:a16="http://schemas.microsoft.com/office/drawing/2014/main" id="{A4508723-8468-79B9-7FC7-2B1EA2A5118E}"/>
              </a:ext>
            </a:extLst>
          </p:cNvPr>
          <p:cNvSpPr txBox="1"/>
          <p:nvPr/>
        </p:nvSpPr>
        <p:spPr>
          <a:xfrm>
            <a:off x="1527179" y="5857060"/>
            <a:ext cx="8919165" cy="369332"/>
          </a:xfrm>
          <a:prstGeom prst="rect">
            <a:avLst/>
          </a:prstGeom>
          <a:noFill/>
        </p:spPr>
        <p:txBody>
          <a:bodyPr wrap="square">
            <a:spAutoFit/>
          </a:bodyPr>
          <a:lstStyle/>
          <a:p>
            <a:r>
              <a:rPr lang="en-US" dirty="0">
                <a:latin typeface="Abadi" panose="020B0604020104020204" pitchFamily="34" charset="0"/>
              </a:rPr>
              <a:t>We can see, all launch bases are located on the east and west coast of the United States.</a:t>
            </a:r>
          </a:p>
        </p:txBody>
      </p:sp>
      <p:pic>
        <p:nvPicPr>
          <p:cNvPr id="9" name="Imagen 8">
            <a:extLst>
              <a:ext uri="{FF2B5EF4-FFF2-40B4-BE49-F238E27FC236}">
                <a16:creationId xmlns:a16="http://schemas.microsoft.com/office/drawing/2014/main" id="{C43E10B0-0246-076F-E093-37D6D88B80F3}"/>
              </a:ext>
            </a:extLst>
          </p:cNvPr>
          <p:cNvPicPr>
            <a:picLocks noChangeAspect="1"/>
          </p:cNvPicPr>
          <p:nvPr/>
        </p:nvPicPr>
        <p:blipFill>
          <a:blip r:embed="rId2"/>
          <a:stretch>
            <a:fillRect/>
          </a:stretch>
        </p:blipFill>
        <p:spPr>
          <a:xfrm>
            <a:off x="4585877" y="1202755"/>
            <a:ext cx="3277058" cy="2648320"/>
          </a:xfrm>
          <a:prstGeom prst="rect">
            <a:avLst/>
          </a:prstGeom>
        </p:spPr>
      </p:pic>
      <p:pic>
        <p:nvPicPr>
          <p:cNvPr id="11" name="Imagen 10">
            <a:extLst>
              <a:ext uri="{FF2B5EF4-FFF2-40B4-BE49-F238E27FC236}">
                <a16:creationId xmlns:a16="http://schemas.microsoft.com/office/drawing/2014/main" id="{D427CB90-54E1-B9FA-5BCE-A4BF44A2B3AE}"/>
              </a:ext>
            </a:extLst>
          </p:cNvPr>
          <p:cNvPicPr>
            <a:picLocks noChangeAspect="1"/>
          </p:cNvPicPr>
          <p:nvPr/>
        </p:nvPicPr>
        <p:blipFill>
          <a:blip r:embed="rId3"/>
          <a:stretch>
            <a:fillRect/>
          </a:stretch>
        </p:blipFill>
        <p:spPr>
          <a:xfrm>
            <a:off x="8424283" y="1440501"/>
            <a:ext cx="2022061" cy="1988499"/>
          </a:xfrm>
          <a:prstGeom prst="rect">
            <a:avLst/>
          </a:prstGeom>
        </p:spPr>
      </p:pic>
      <p:pic>
        <p:nvPicPr>
          <p:cNvPr id="13" name="Imagen 12">
            <a:extLst>
              <a:ext uri="{FF2B5EF4-FFF2-40B4-BE49-F238E27FC236}">
                <a16:creationId xmlns:a16="http://schemas.microsoft.com/office/drawing/2014/main" id="{51B136D6-6DCF-FD83-325C-AC9C71B93D13}"/>
              </a:ext>
            </a:extLst>
          </p:cNvPr>
          <p:cNvPicPr>
            <a:picLocks noChangeAspect="1"/>
          </p:cNvPicPr>
          <p:nvPr/>
        </p:nvPicPr>
        <p:blipFill>
          <a:blip r:embed="rId4"/>
          <a:stretch>
            <a:fillRect/>
          </a:stretch>
        </p:blipFill>
        <p:spPr>
          <a:xfrm>
            <a:off x="1527179" y="1452871"/>
            <a:ext cx="2599051" cy="1988498"/>
          </a:xfrm>
          <a:prstGeom prst="rect">
            <a:avLst/>
          </a:prstGeom>
        </p:spPr>
      </p:pic>
      <p:pic>
        <p:nvPicPr>
          <p:cNvPr id="15" name="Imagen 14">
            <a:extLst>
              <a:ext uri="{FF2B5EF4-FFF2-40B4-BE49-F238E27FC236}">
                <a16:creationId xmlns:a16="http://schemas.microsoft.com/office/drawing/2014/main" id="{3B6EE08F-731F-7097-FFDD-C83C1D0C64E7}"/>
              </a:ext>
            </a:extLst>
          </p:cNvPr>
          <p:cNvPicPr>
            <a:picLocks noChangeAspect="1"/>
          </p:cNvPicPr>
          <p:nvPr/>
        </p:nvPicPr>
        <p:blipFill>
          <a:blip r:embed="rId5"/>
          <a:stretch>
            <a:fillRect/>
          </a:stretch>
        </p:blipFill>
        <p:spPr>
          <a:xfrm>
            <a:off x="7057370" y="3966131"/>
            <a:ext cx="3858381" cy="1722370"/>
          </a:xfrm>
          <a:prstGeom prst="rect">
            <a:avLst/>
          </a:prstGeom>
        </p:spPr>
      </p:pic>
      <p:pic>
        <p:nvPicPr>
          <p:cNvPr id="21" name="Imagen 20">
            <a:extLst>
              <a:ext uri="{FF2B5EF4-FFF2-40B4-BE49-F238E27FC236}">
                <a16:creationId xmlns:a16="http://schemas.microsoft.com/office/drawing/2014/main" id="{47BFE43D-D886-2388-F4D1-B0C62549D188}"/>
              </a:ext>
            </a:extLst>
          </p:cNvPr>
          <p:cNvPicPr>
            <a:picLocks noChangeAspect="1"/>
          </p:cNvPicPr>
          <p:nvPr/>
        </p:nvPicPr>
        <p:blipFill>
          <a:blip r:embed="rId6"/>
          <a:stretch>
            <a:fillRect/>
          </a:stretch>
        </p:blipFill>
        <p:spPr>
          <a:xfrm>
            <a:off x="1224211" y="3932874"/>
            <a:ext cx="3801771" cy="1722371"/>
          </a:xfrm>
          <a:prstGeom prst="rect">
            <a:avLst/>
          </a:prstGeom>
        </p:spPr>
      </p:pic>
    </p:spTree>
    <p:extLst>
      <p:ext uri="{BB962C8B-B14F-4D97-AF65-F5344CB8AC3E}">
        <p14:creationId xmlns:p14="http://schemas.microsoft.com/office/powerpoint/2010/main" val="2319401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Imagen 3">
            <a:extLst>
              <a:ext uri="{FF2B5EF4-FFF2-40B4-BE49-F238E27FC236}">
                <a16:creationId xmlns:a16="http://schemas.microsoft.com/office/drawing/2014/main" id="{C6CC308C-8FB6-238D-9BE9-914CF7E0352B}"/>
              </a:ext>
            </a:extLst>
          </p:cNvPr>
          <p:cNvPicPr>
            <a:picLocks noChangeAspect="1"/>
          </p:cNvPicPr>
          <p:nvPr/>
        </p:nvPicPr>
        <p:blipFill>
          <a:blip r:embed="rId3"/>
          <a:stretch>
            <a:fillRect/>
          </a:stretch>
        </p:blipFill>
        <p:spPr>
          <a:xfrm>
            <a:off x="3421380" y="1417544"/>
            <a:ext cx="4603752" cy="2816514"/>
          </a:xfrm>
          <a:prstGeom prst="rect">
            <a:avLst/>
          </a:prstGeom>
        </p:spPr>
      </p:pic>
      <p:pic>
        <p:nvPicPr>
          <p:cNvPr id="7" name="Imagen 6">
            <a:extLst>
              <a:ext uri="{FF2B5EF4-FFF2-40B4-BE49-F238E27FC236}">
                <a16:creationId xmlns:a16="http://schemas.microsoft.com/office/drawing/2014/main" id="{B731E120-5420-625E-2567-F8C39F25C763}"/>
              </a:ext>
            </a:extLst>
          </p:cNvPr>
          <p:cNvPicPr>
            <a:picLocks noChangeAspect="1"/>
          </p:cNvPicPr>
          <p:nvPr/>
        </p:nvPicPr>
        <p:blipFill>
          <a:blip r:embed="rId4"/>
          <a:stretch>
            <a:fillRect/>
          </a:stretch>
        </p:blipFill>
        <p:spPr>
          <a:xfrm>
            <a:off x="226671" y="1417544"/>
            <a:ext cx="2989329" cy="2816514"/>
          </a:xfrm>
          <a:prstGeom prst="rect">
            <a:avLst/>
          </a:prstGeom>
        </p:spPr>
      </p:pic>
      <p:pic>
        <p:nvPicPr>
          <p:cNvPr id="10" name="Imagen 9">
            <a:extLst>
              <a:ext uri="{FF2B5EF4-FFF2-40B4-BE49-F238E27FC236}">
                <a16:creationId xmlns:a16="http://schemas.microsoft.com/office/drawing/2014/main" id="{9481BA5C-F585-221D-62AF-7A8C223B8DCA}"/>
              </a:ext>
            </a:extLst>
          </p:cNvPr>
          <p:cNvPicPr>
            <a:picLocks noChangeAspect="1"/>
          </p:cNvPicPr>
          <p:nvPr/>
        </p:nvPicPr>
        <p:blipFill>
          <a:blip r:embed="rId5"/>
          <a:stretch>
            <a:fillRect/>
          </a:stretch>
        </p:blipFill>
        <p:spPr>
          <a:xfrm>
            <a:off x="502074" y="4326803"/>
            <a:ext cx="2418959" cy="2302160"/>
          </a:xfrm>
          <a:prstGeom prst="rect">
            <a:avLst/>
          </a:prstGeom>
        </p:spPr>
      </p:pic>
      <p:pic>
        <p:nvPicPr>
          <p:cNvPr id="12" name="Imagen 11">
            <a:extLst>
              <a:ext uri="{FF2B5EF4-FFF2-40B4-BE49-F238E27FC236}">
                <a16:creationId xmlns:a16="http://schemas.microsoft.com/office/drawing/2014/main" id="{01F919D2-A4EE-7A04-0B33-AFB827B03315}"/>
              </a:ext>
            </a:extLst>
          </p:cNvPr>
          <p:cNvPicPr>
            <a:picLocks noChangeAspect="1"/>
          </p:cNvPicPr>
          <p:nvPr/>
        </p:nvPicPr>
        <p:blipFill>
          <a:blip r:embed="rId6"/>
          <a:stretch>
            <a:fillRect/>
          </a:stretch>
        </p:blipFill>
        <p:spPr>
          <a:xfrm>
            <a:off x="8230512" y="1417544"/>
            <a:ext cx="3459414" cy="2816514"/>
          </a:xfrm>
          <a:prstGeom prst="rect">
            <a:avLst/>
          </a:prstGeom>
        </p:spPr>
      </p:pic>
      <p:pic>
        <p:nvPicPr>
          <p:cNvPr id="14" name="Imagen 13">
            <a:extLst>
              <a:ext uri="{FF2B5EF4-FFF2-40B4-BE49-F238E27FC236}">
                <a16:creationId xmlns:a16="http://schemas.microsoft.com/office/drawing/2014/main" id="{FA7B1246-063A-9332-1CAB-6F88AD10FA8E}"/>
              </a:ext>
            </a:extLst>
          </p:cNvPr>
          <p:cNvPicPr>
            <a:picLocks noChangeAspect="1"/>
          </p:cNvPicPr>
          <p:nvPr/>
        </p:nvPicPr>
        <p:blipFill>
          <a:blip r:embed="rId7"/>
          <a:stretch>
            <a:fillRect/>
          </a:stretch>
        </p:blipFill>
        <p:spPr>
          <a:xfrm>
            <a:off x="9253374" y="4494000"/>
            <a:ext cx="2436552" cy="2104294"/>
          </a:xfrm>
          <a:prstGeom prst="rect">
            <a:avLst/>
          </a:prstGeom>
        </p:spPr>
      </p:pic>
      <p:pic>
        <p:nvPicPr>
          <p:cNvPr id="16" name="Imagen 15">
            <a:extLst>
              <a:ext uri="{FF2B5EF4-FFF2-40B4-BE49-F238E27FC236}">
                <a16:creationId xmlns:a16="http://schemas.microsoft.com/office/drawing/2014/main" id="{8B1845C0-C0F7-608E-D7C9-E2E2CA38079B}"/>
              </a:ext>
            </a:extLst>
          </p:cNvPr>
          <p:cNvPicPr>
            <a:picLocks noChangeAspect="1"/>
          </p:cNvPicPr>
          <p:nvPr/>
        </p:nvPicPr>
        <p:blipFill>
          <a:blip r:embed="rId8"/>
          <a:stretch>
            <a:fillRect/>
          </a:stretch>
        </p:blipFill>
        <p:spPr>
          <a:xfrm>
            <a:off x="6605849" y="4487122"/>
            <a:ext cx="2520403" cy="2111172"/>
          </a:xfrm>
          <a:prstGeom prst="rect">
            <a:avLst/>
          </a:prstGeom>
        </p:spPr>
      </p:pic>
      <p:sp>
        <p:nvSpPr>
          <p:cNvPr id="18" name="CuadroTexto 17">
            <a:extLst>
              <a:ext uri="{FF2B5EF4-FFF2-40B4-BE49-F238E27FC236}">
                <a16:creationId xmlns:a16="http://schemas.microsoft.com/office/drawing/2014/main" id="{343A6E7B-8E9E-32E3-DAE5-689225FCC8E4}"/>
              </a:ext>
            </a:extLst>
          </p:cNvPr>
          <p:cNvSpPr txBox="1"/>
          <p:nvPr/>
        </p:nvSpPr>
        <p:spPr>
          <a:xfrm>
            <a:off x="3216000" y="4631148"/>
            <a:ext cx="3157896" cy="1938992"/>
          </a:xfrm>
          <a:prstGeom prst="rect">
            <a:avLst/>
          </a:prstGeom>
          <a:noFill/>
        </p:spPr>
        <p:txBody>
          <a:bodyPr wrap="square">
            <a:spAutoFit/>
          </a:bodyPr>
          <a:lstStyle/>
          <a:p>
            <a:r>
              <a:rPr lang="en-US" sz="2000" dirty="0">
                <a:latin typeface="Abadi" panose="020B0604020104020204" pitchFamily="34" charset="0"/>
              </a:rPr>
              <a:t>From the color-labeled markers in marker clusters, we should be able to easily identify which launch sites have relatively high success rates.</a:t>
            </a:r>
          </a:p>
        </p:txBody>
      </p:sp>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pic>
        <p:nvPicPr>
          <p:cNvPr id="7" name="Imagen 6">
            <a:extLst>
              <a:ext uri="{FF2B5EF4-FFF2-40B4-BE49-F238E27FC236}">
                <a16:creationId xmlns:a16="http://schemas.microsoft.com/office/drawing/2014/main" id="{125A1726-C9AA-A64A-E187-7BBCA27F672E}"/>
              </a:ext>
            </a:extLst>
          </p:cNvPr>
          <p:cNvPicPr>
            <a:picLocks noChangeAspect="1"/>
          </p:cNvPicPr>
          <p:nvPr/>
        </p:nvPicPr>
        <p:blipFill>
          <a:blip r:embed="rId3"/>
          <a:stretch>
            <a:fillRect/>
          </a:stretch>
        </p:blipFill>
        <p:spPr>
          <a:xfrm>
            <a:off x="928173" y="1388745"/>
            <a:ext cx="5084007" cy="3933035"/>
          </a:xfrm>
          <a:prstGeom prst="rect">
            <a:avLst/>
          </a:prstGeom>
        </p:spPr>
      </p:pic>
      <p:pic>
        <p:nvPicPr>
          <p:cNvPr id="10" name="Imagen 9">
            <a:extLst>
              <a:ext uri="{FF2B5EF4-FFF2-40B4-BE49-F238E27FC236}">
                <a16:creationId xmlns:a16="http://schemas.microsoft.com/office/drawing/2014/main" id="{76D726C3-7A51-0EE1-7D50-C84FAEC3EDFD}"/>
              </a:ext>
            </a:extLst>
          </p:cNvPr>
          <p:cNvPicPr>
            <a:picLocks noChangeAspect="1"/>
          </p:cNvPicPr>
          <p:nvPr/>
        </p:nvPicPr>
        <p:blipFill>
          <a:blip r:embed="rId4"/>
          <a:stretch>
            <a:fillRect/>
          </a:stretch>
        </p:blipFill>
        <p:spPr>
          <a:xfrm>
            <a:off x="6796893" y="1388745"/>
            <a:ext cx="4240755" cy="3933035"/>
          </a:xfrm>
          <a:prstGeom prst="rect">
            <a:avLst/>
          </a:prstGeom>
        </p:spPr>
      </p:pic>
      <p:sp>
        <p:nvSpPr>
          <p:cNvPr id="12" name="CuadroTexto 11">
            <a:extLst>
              <a:ext uri="{FF2B5EF4-FFF2-40B4-BE49-F238E27FC236}">
                <a16:creationId xmlns:a16="http://schemas.microsoft.com/office/drawing/2014/main" id="{A11CC4BB-6ECC-4E81-5707-C41B3AB3B8AB}"/>
              </a:ext>
            </a:extLst>
          </p:cNvPr>
          <p:cNvSpPr txBox="1"/>
          <p:nvPr/>
        </p:nvSpPr>
        <p:spPr>
          <a:xfrm>
            <a:off x="230943" y="5363853"/>
            <a:ext cx="7061397" cy="1323439"/>
          </a:xfrm>
          <a:prstGeom prst="rect">
            <a:avLst/>
          </a:prstGeom>
          <a:noFill/>
        </p:spPr>
        <p:txBody>
          <a:bodyPr wrap="square">
            <a:spAutoFit/>
          </a:bodyPr>
          <a:lstStyle/>
          <a:p>
            <a:r>
              <a:rPr lang="en-US" sz="1600" dirty="0">
                <a:latin typeface="Abadi" panose="020B0604020104020204" pitchFamily="34" charset="0"/>
              </a:rPr>
              <a:t>Plot distance lines to the proximities enable to answer questions like:</a:t>
            </a:r>
          </a:p>
          <a:p>
            <a:pPr marL="285750" indent="-285750">
              <a:buFont typeface="Arial" panose="020B0604020202020204" pitchFamily="34" charset="0"/>
              <a:buChar char="•"/>
            </a:pPr>
            <a:r>
              <a:rPr lang="en-US" sz="1600" dirty="0">
                <a:latin typeface="Abadi" panose="020B0604020104020204" pitchFamily="34" charset="0"/>
              </a:rPr>
              <a:t>Are launch sites in close proximity to railways?  </a:t>
            </a:r>
          </a:p>
          <a:p>
            <a:pPr marL="285750" indent="-285750">
              <a:buFont typeface="Arial" panose="020B0604020202020204" pitchFamily="34" charset="0"/>
              <a:buChar char="•"/>
            </a:pPr>
            <a:r>
              <a:rPr lang="en-US" sz="1600" dirty="0">
                <a:latin typeface="Abadi" panose="020B0604020104020204" pitchFamily="34" charset="0"/>
              </a:rPr>
              <a:t>Are launch sites in close proximity to highways?</a:t>
            </a:r>
          </a:p>
          <a:p>
            <a:pPr marL="285750" indent="-285750">
              <a:buFont typeface="Arial" panose="020B0604020202020204" pitchFamily="34" charset="0"/>
              <a:buChar char="•"/>
            </a:pPr>
            <a:r>
              <a:rPr lang="en-US" sz="1600" dirty="0">
                <a:latin typeface="Abadi" panose="020B0604020104020204" pitchFamily="34" charset="0"/>
              </a:rPr>
              <a:t>Are launch sites in close proximity to coastline?</a:t>
            </a:r>
          </a:p>
          <a:p>
            <a:pPr marL="285750" indent="-285750">
              <a:buFont typeface="Arial" panose="020B0604020202020204" pitchFamily="34" charset="0"/>
              <a:buChar char="•"/>
            </a:pPr>
            <a:r>
              <a:rPr lang="en-US" sz="1600" dirty="0">
                <a:latin typeface="Abadi" panose="020B0604020104020204" pitchFamily="34" charset="0"/>
              </a:rPr>
              <a:t>Do launch sites keep certain distance away from cities?</a:t>
            </a:r>
          </a:p>
        </p:txBody>
      </p:sp>
      <p:sp>
        <p:nvSpPr>
          <p:cNvPr id="13" name="CuadroTexto 12">
            <a:extLst>
              <a:ext uri="{FF2B5EF4-FFF2-40B4-BE49-F238E27FC236}">
                <a16:creationId xmlns:a16="http://schemas.microsoft.com/office/drawing/2014/main" id="{BC47FE42-6AB2-7796-C92D-4123706613BF}"/>
              </a:ext>
            </a:extLst>
          </p:cNvPr>
          <p:cNvSpPr txBox="1"/>
          <p:nvPr/>
        </p:nvSpPr>
        <p:spPr>
          <a:xfrm>
            <a:off x="6796893" y="5622827"/>
            <a:ext cx="4141617" cy="1077218"/>
          </a:xfrm>
          <a:prstGeom prst="rect">
            <a:avLst/>
          </a:prstGeom>
          <a:solidFill>
            <a:schemeClr val="bg2"/>
          </a:solidFill>
        </p:spPr>
        <p:txBody>
          <a:bodyPr wrap="square">
            <a:spAutoFit/>
          </a:bodyPr>
          <a:lstStyle/>
          <a:p>
            <a:r>
              <a:rPr lang="en-US" sz="1600" dirty="0">
                <a:latin typeface="Abadi" panose="020B0604020104020204" pitchFamily="34" charset="0"/>
              </a:rPr>
              <a:t>For example, in the screenshot, we can see that the distance from KSC LC-39A to Kennedy Parkway North and VAB Road is approximately 1.31 km.</a:t>
            </a: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for all sites</a:t>
            </a:r>
          </a:p>
        </p:txBody>
      </p:sp>
      <p:pic>
        <p:nvPicPr>
          <p:cNvPr id="7" name="Imagen 6">
            <a:extLst>
              <a:ext uri="{FF2B5EF4-FFF2-40B4-BE49-F238E27FC236}">
                <a16:creationId xmlns:a16="http://schemas.microsoft.com/office/drawing/2014/main" id="{CA52E8EB-C9CF-A1FB-7C5B-F799FCA9A359}"/>
              </a:ext>
            </a:extLst>
          </p:cNvPr>
          <p:cNvPicPr>
            <a:picLocks noChangeAspect="1"/>
          </p:cNvPicPr>
          <p:nvPr/>
        </p:nvPicPr>
        <p:blipFill>
          <a:blip r:embed="rId3"/>
          <a:stretch>
            <a:fillRect/>
          </a:stretch>
        </p:blipFill>
        <p:spPr>
          <a:xfrm>
            <a:off x="1147201" y="1369257"/>
            <a:ext cx="9723552" cy="521442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t>
            </a:r>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4" name="Imagen 3">
            <a:extLst>
              <a:ext uri="{FF2B5EF4-FFF2-40B4-BE49-F238E27FC236}">
                <a16:creationId xmlns:a16="http://schemas.microsoft.com/office/drawing/2014/main" id="{EE16A006-DAED-6F15-F673-666A0ABA0A9C}"/>
              </a:ext>
            </a:extLst>
          </p:cNvPr>
          <p:cNvPicPr>
            <a:picLocks noChangeAspect="1"/>
          </p:cNvPicPr>
          <p:nvPr/>
        </p:nvPicPr>
        <p:blipFill>
          <a:blip r:embed="rId3"/>
          <a:stretch>
            <a:fillRect/>
          </a:stretch>
        </p:blipFill>
        <p:spPr>
          <a:xfrm>
            <a:off x="1344815" y="1374407"/>
            <a:ext cx="9502370" cy="530568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65613" y="1427622"/>
            <a:ext cx="4619837" cy="2138736"/>
          </a:xfrm>
          <a:prstGeom prst="rect">
            <a:avLst/>
          </a:prstGeom>
          <a:solidFill>
            <a:schemeClr val="bg2"/>
          </a:solidFill>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we can see, dashboards like this allow us to select different payloads using the range slider. This is important for identifying which payload range or booster version has the highest success rate, among other insights.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 scatter plot for all sites</a:t>
            </a:r>
          </a:p>
        </p:txBody>
      </p:sp>
      <p:pic>
        <p:nvPicPr>
          <p:cNvPr id="7" name="Imagen 6">
            <a:extLst>
              <a:ext uri="{FF2B5EF4-FFF2-40B4-BE49-F238E27FC236}">
                <a16:creationId xmlns:a16="http://schemas.microsoft.com/office/drawing/2014/main" id="{F736D19F-DC0A-8524-9605-966FAA30B21D}"/>
              </a:ext>
            </a:extLst>
          </p:cNvPr>
          <p:cNvPicPr>
            <a:picLocks noChangeAspect="1"/>
          </p:cNvPicPr>
          <p:nvPr/>
        </p:nvPicPr>
        <p:blipFill>
          <a:blip r:embed="rId3"/>
          <a:stretch>
            <a:fillRect/>
          </a:stretch>
        </p:blipFill>
        <p:spPr>
          <a:xfrm>
            <a:off x="132589" y="1422471"/>
            <a:ext cx="6426475" cy="3317971"/>
          </a:xfrm>
          <a:prstGeom prst="rect">
            <a:avLst/>
          </a:prstGeom>
        </p:spPr>
      </p:pic>
      <p:pic>
        <p:nvPicPr>
          <p:cNvPr id="4" name="Imagen 3">
            <a:extLst>
              <a:ext uri="{FF2B5EF4-FFF2-40B4-BE49-F238E27FC236}">
                <a16:creationId xmlns:a16="http://schemas.microsoft.com/office/drawing/2014/main" id="{303D556A-DFF2-C4CF-5C13-6930BC0FE489}"/>
              </a:ext>
            </a:extLst>
          </p:cNvPr>
          <p:cNvPicPr>
            <a:picLocks noChangeAspect="1"/>
          </p:cNvPicPr>
          <p:nvPr/>
        </p:nvPicPr>
        <p:blipFill>
          <a:blip r:embed="rId4"/>
          <a:stretch>
            <a:fillRect/>
          </a:stretch>
        </p:blipFill>
        <p:spPr>
          <a:xfrm>
            <a:off x="5709588" y="3469226"/>
            <a:ext cx="6482411" cy="33179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902" y="1909468"/>
            <a:ext cx="10306681" cy="4116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spcAft>
                <a:spcPts val="600"/>
              </a:spcAft>
              <a:buNone/>
            </a:pPr>
            <a:r>
              <a:rPr lang="en-US" sz="2400" b="1" dirty="0">
                <a:solidFill>
                  <a:schemeClr val="accent1"/>
                </a:solidFill>
                <a:latin typeface="Abadi" panose="020B0604020104020204" pitchFamily="34" charset="0"/>
              </a:rPr>
              <a:t>Project Background and Context</a:t>
            </a:r>
          </a:p>
          <a:p>
            <a:pPr marL="0" indent="0">
              <a:spcBef>
                <a:spcPts val="1400"/>
              </a:spcBef>
              <a:spcAft>
                <a:spcPts val="600"/>
              </a:spcAft>
              <a:buNone/>
            </a:pPr>
            <a:r>
              <a:rPr lang="en-US" sz="2400" dirty="0">
                <a:solidFill>
                  <a:schemeClr val="tx1"/>
                </a:solidFill>
                <a:latin typeface="Abadi" panose="020B0604020104020204" pitchFamily="34" charset="0"/>
              </a:rPr>
              <a:t>In the field of space exploration and satellite deployment, mission success is influenced by several factors, </a:t>
            </a:r>
            <a:r>
              <a:rPr lang="en-US" sz="2400" dirty="0">
                <a:solidFill>
                  <a:schemeClr val="accent3">
                    <a:lumMod val="25000"/>
                  </a:schemeClr>
                </a:solidFill>
                <a:latin typeface="Abadi" panose="020B0604020104020204" pitchFamily="34" charset="0"/>
              </a:rPr>
              <a:t>including</a:t>
            </a:r>
            <a:r>
              <a:rPr lang="en-US" sz="2400" dirty="0">
                <a:solidFill>
                  <a:schemeClr val="tx1"/>
                </a:solidFill>
                <a:latin typeface="Abadi" panose="020B0604020104020204" pitchFamily="34" charset="0"/>
              </a:rPr>
              <a:t> orbital type, launch conditions, and mission objectives. Understanding these factors through </a:t>
            </a:r>
            <a:r>
              <a:rPr lang="en-US" sz="2400" b="1" dirty="0">
                <a:solidFill>
                  <a:schemeClr val="tx1"/>
                </a:solidFill>
                <a:latin typeface="Abadi" panose="020B0604020104020204" pitchFamily="34" charset="0"/>
              </a:rPr>
              <a:t>Exploratory Data Analysis (EDA) and Predictive Analytics</a:t>
            </a:r>
            <a:r>
              <a:rPr lang="en-US" sz="2400" dirty="0">
                <a:solidFill>
                  <a:schemeClr val="tx1"/>
                </a:solidFill>
                <a:latin typeface="Abadi" panose="020B0604020104020204" pitchFamily="34" charset="0"/>
              </a:rPr>
              <a:t> helps identify patterns that can improve future mission planning. This project focuses on analyzing historical orbital mission data to uncover trends in success rates across different orbit types, such as </a:t>
            </a:r>
            <a:r>
              <a:rPr lang="en-US" sz="2400" b="1" dirty="0">
                <a:solidFill>
                  <a:schemeClr val="tx1"/>
                </a:solidFill>
                <a:latin typeface="Abadi" panose="020B0604020104020204" pitchFamily="34" charset="0"/>
              </a:rPr>
              <a:t>ES-L1, GEO, HEO, and SSO</a:t>
            </a:r>
            <a:r>
              <a:rPr lang="en-US" sz="2400" dirty="0">
                <a:solidFill>
                  <a:schemeClr val="tx1"/>
                </a:solidFill>
                <a:latin typeface="Abadi" panose="020B0604020104020204" pitchFamily="34" charset="0"/>
              </a:rPr>
              <a:t>. By leveraging data-driven insights, we aim to enhance decision-making for satellite launches and space missions.</a:t>
            </a:r>
          </a:p>
          <a:p>
            <a:pPr>
              <a:spcBef>
                <a:spcPts val="1400"/>
              </a:spcBef>
            </a:pP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9F60B86B-6E65-6BD3-C6D1-64413379DE23}"/>
              </a:ext>
            </a:extLst>
          </p:cNvPr>
          <p:cNvPicPr>
            <a:picLocks noChangeAspect="1"/>
          </p:cNvPicPr>
          <p:nvPr/>
        </p:nvPicPr>
        <p:blipFill>
          <a:blip r:embed="rId3"/>
          <a:stretch>
            <a:fillRect/>
          </a:stretch>
        </p:blipFill>
        <p:spPr>
          <a:xfrm>
            <a:off x="8129393" y="3278040"/>
            <a:ext cx="2877697" cy="1831262"/>
          </a:xfrm>
          <a:prstGeom prst="rect">
            <a:avLst/>
          </a:prstGeom>
        </p:spPr>
      </p:pic>
      <p:pic>
        <p:nvPicPr>
          <p:cNvPr id="7" name="Imagen 6">
            <a:extLst>
              <a:ext uri="{FF2B5EF4-FFF2-40B4-BE49-F238E27FC236}">
                <a16:creationId xmlns:a16="http://schemas.microsoft.com/office/drawing/2014/main" id="{319FA124-8212-354A-1678-1BDF0E3CDBC2}"/>
              </a:ext>
            </a:extLst>
          </p:cNvPr>
          <p:cNvPicPr>
            <a:picLocks noChangeAspect="1"/>
          </p:cNvPicPr>
          <p:nvPr/>
        </p:nvPicPr>
        <p:blipFill>
          <a:blip r:embed="rId4"/>
          <a:stretch>
            <a:fillRect/>
          </a:stretch>
        </p:blipFill>
        <p:spPr>
          <a:xfrm>
            <a:off x="770011" y="1388244"/>
            <a:ext cx="6163410" cy="3709536"/>
          </a:xfrm>
          <a:prstGeom prst="rect">
            <a:avLst/>
          </a:prstGeom>
        </p:spPr>
      </p:pic>
      <p:sp>
        <p:nvSpPr>
          <p:cNvPr id="8" name="Rectangle 1">
            <a:extLst>
              <a:ext uri="{FF2B5EF4-FFF2-40B4-BE49-F238E27FC236}">
                <a16:creationId xmlns:a16="http://schemas.microsoft.com/office/drawing/2014/main" id="{10208C06-FC28-CEBF-0DB1-EFA21E27250B}"/>
              </a:ext>
            </a:extLst>
          </p:cNvPr>
          <p:cNvSpPr>
            <a:spLocks noChangeArrowheads="1"/>
          </p:cNvSpPr>
          <p:nvPr/>
        </p:nvSpPr>
        <p:spPr bwMode="auto">
          <a:xfrm>
            <a:off x="1805562" y="5688712"/>
            <a:ext cx="8580875" cy="307777"/>
          </a:xfrm>
          <a:prstGeom prst="rect">
            <a:avLst/>
          </a:prstGeom>
          <a:solidFill>
            <a:schemeClr val="bg2"/>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badi" panose="020B0604020104020204" pitchFamily="34" charset="0"/>
              </a:rPr>
              <a:t>The best performing model is Logistic Regression with an accuracy of 0.8333 </a:t>
            </a:r>
          </a:p>
        </p:txBody>
      </p:sp>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561631" y="5801083"/>
            <a:ext cx="7068738" cy="549049"/>
          </a:xfrm>
          <a:prstGeom prst="rect">
            <a:avLst/>
          </a:prstGeom>
        </p:spPr>
        <p:txBody>
          <a:bodyPr>
            <a:normAutofit fontScale="85000"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Logistic Regression Confusion matrix. The best performing model.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CuadroTexto 6">
            <a:extLst>
              <a:ext uri="{FF2B5EF4-FFF2-40B4-BE49-F238E27FC236}">
                <a16:creationId xmlns:a16="http://schemas.microsoft.com/office/drawing/2014/main" id="{6FA3866F-B3B4-FA0F-2629-F866FD110D7C}"/>
              </a:ext>
            </a:extLst>
          </p:cNvPr>
          <p:cNvSpPr txBox="1"/>
          <p:nvPr/>
        </p:nvSpPr>
        <p:spPr>
          <a:xfrm>
            <a:off x="5337810" y="1758822"/>
            <a:ext cx="6629400" cy="3539430"/>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Abadi" panose="020B0604020104020204" pitchFamily="34" charset="0"/>
              </a:rPr>
              <a:t>True Positives (TP):</a:t>
            </a:r>
            <a:r>
              <a:rPr lang="en-US" sz="1600" dirty="0">
                <a:latin typeface="Abadi" panose="020B0604020104020204" pitchFamily="34" charset="0"/>
              </a:rPr>
              <a:t> 12 samples were correctly predicted as positive.</a:t>
            </a:r>
          </a:p>
          <a:p>
            <a:pPr marL="285750" indent="-285750">
              <a:buFont typeface="Arial" panose="020B0604020202020204" pitchFamily="34" charset="0"/>
              <a:buChar char="•"/>
            </a:pPr>
            <a:r>
              <a:rPr lang="en-US" sz="1600" b="1" dirty="0">
                <a:latin typeface="Abadi" panose="020B0604020104020204" pitchFamily="34" charset="0"/>
              </a:rPr>
              <a:t>True Negatives (TN):</a:t>
            </a:r>
            <a:r>
              <a:rPr lang="en-US" sz="1600" dirty="0">
                <a:latin typeface="Abadi" panose="020B0604020104020204" pitchFamily="34" charset="0"/>
              </a:rPr>
              <a:t> 3 samples were correctly predicted as negative.</a:t>
            </a:r>
          </a:p>
          <a:p>
            <a:pPr marL="285750" indent="-285750">
              <a:buFont typeface="Arial" panose="020B0604020202020204" pitchFamily="34" charset="0"/>
              <a:buChar char="•"/>
            </a:pPr>
            <a:r>
              <a:rPr lang="en-US" sz="1600" b="1" dirty="0">
                <a:latin typeface="Abadi" panose="020B0604020104020204" pitchFamily="34" charset="0"/>
              </a:rPr>
              <a:t>False Positives (FP):</a:t>
            </a:r>
            <a:r>
              <a:rPr lang="en-US" sz="1600" dirty="0">
                <a:latin typeface="Abadi" panose="020B0604020104020204" pitchFamily="34" charset="0"/>
              </a:rPr>
              <a:t> 3 samples were incorrectly classified as positive.</a:t>
            </a:r>
          </a:p>
          <a:p>
            <a:pPr marL="285750" indent="-285750">
              <a:buFont typeface="Arial" panose="020B0604020202020204" pitchFamily="34" charset="0"/>
              <a:buChar char="•"/>
            </a:pPr>
            <a:r>
              <a:rPr lang="en-US" sz="1600" b="1" dirty="0">
                <a:latin typeface="Abadi" panose="020B0604020104020204" pitchFamily="34" charset="0"/>
              </a:rPr>
              <a:t>False Negatives (FN):</a:t>
            </a:r>
            <a:r>
              <a:rPr lang="en-US" sz="1600" dirty="0">
                <a:latin typeface="Abadi" panose="020B0604020104020204" pitchFamily="34" charset="0"/>
              </a:rPr>
              <a:t> 0 samples were incorrectly classified as negative.</a:t>
            </a:r>
          </a:p>
          <a:p>
            <a:endParaRPr lang="en-US" sz="1600" b="1" dirty="0">
              <a:latin typeface="Abadi" panose="020B0604020104020204" pitchFamily="34" charset="0"/>
            </a:endParaRPr>
          </a:p>
          <a:p>
            <a:r>
              <a:rPr lang="en-US" sz="1600" b="1" dirty="0">
                <a:latin typeface="Abadi" panose="020B0604020104020204" pitchFamily="34" charset="0"/>
              </a:rPr>
              <a:t>What This Means</a:t>
            </a:r>
          </a:p>
          <a:p>
            <a:pPr marL="285750" indent="-285750">
              <a:buFont typeface="Arial" panose="020B0604020202020204" pitchFamily="34" charset="0"/>
              <a:buChar char="•"/>
            </a:pPr>
            <a:r>
              <a:rPr lang="en-US" sz="1600" dirty="0">
                <a:latin typeface="Abadi" panose="020B0604020104020204" pitchFamily="34" charset="0"/>
              </a:rPr>
              <a:t>The confusion matrix helps us </a:t>
            </a:r>
            <a:r>
              <a:rPr lang="en-US" sz="1600" b="1" dirty="0">
                <a:latin typeface="Abadi" panose="020B0604020104020204" pitchFamily="34" charset="0"/>
              </a:rPr>
              <a:t>evaluate model performance</a:t>
            </a:r>
            <a:r>
              <a:rPr lang="en-US" sz="1600" dirty="0">
                <a:latin typeface="Abadi" panose="020B0604020104020204" pitchFamily="34" charset="0"/>
              </a:rPr>
              <a:t> by distinguishing between correct and incorrect classifications. Based on this:</a:t>
            </a:r>
          </a:p>
          <a:p>
            <a:pPr marL="285750" indent="-285750">
              <a:buFont typeface="Arial" panose="020B0604020202020204" pitchFamily="34" charset="0"/>
              <a:buChar char="•"/>
            </a:pPr>
            <a:r>
              <a:rPr lang="en-US" sz="1600" b="1" dirty="0">
                <a:latin typeface="Abadi" panose="020B0604020104020204" pitchFamily="34" charset="0"/>
              </a:rPr>
              <a:t>No False Negatives (FN = 0)</a:t>
            </a:r>
            <a:r>
              <a:rPr lang="en-US" sz="1600" dirty="0">
                <a:latin typeface="Abadi" panose="020B0604020104020204" pitchFamily="34" charset="0"/>
              </a:rPr>
              <a:t> means the model did not miss any actual positives, which is ideal for applications where missing a positive case is critical, such as Space Y launches. </a:t>
            </a:r>
          </a:p>
          <a:p>
            <a:pPr marL="285750" indent="-285750">
              <a:buFont typeface="Arial" panose="020B0604020202020204" pitchFamily="34" charset="0"/>
              <a:buChar char="•"/>
            </a:pPr>
            <a:r>
              <a:rPr lang="en-US" sz="1600" b="1" dirty="0">
                <a:latin typeface="Abadi" panose="020B0604020104020204" pitchFamily="34" charset="0"/>
              </a:rPr>
              <a:t>Some False Positives (FP = 3)</a:t>
            </a:r>
            <a:r>
              <a:rPr lang="en-US" sz="1600" dirty="0">
                <a:latin typeface="Abadi" panose="020B0604020104020204" pitchFamily="34" charset="0"/>
              </a:rPr>
              <a:t> indicate that the model incorrectly classified some negative cases as positive.</a:t>
            </a:r>
          </a:p>
        </p:txBody>
      </p:sp>
      <p:pic>
        <p:nvPicPr>
          <p:cNvPr id="10" name="Imagen 9">
            <a:extLst>
              <a:ext uri="{FF2B5EF4-FFF2-40B4-BE49-F238E27FC236}">
                <a16:creationId xmlns:a16="http://schemas.microsoft.com/office/drawing/2014/main" id="{892A8DCD-DF4C-0E5D-946F-07B442017F90}"/>
              </a:ext>
            </a:extLst>
          </p:cNvPr>
          <p:cNvPicPr>
            <a:picLocks noChangeAspect="1"/>
          </p:cNvPicPr>
          <p:nvPr/>
        </p:nvPicPr>
        <p:blipFill>
          <a:blip r:embed="rId3"/>
          <a:stretch>
            <a:fillRect/>
          </a:stretch>
        </p:blipFill>
        <p:spPr>
          <a:xfrm>
            <a:off x="133848" y="1550731"/>
            <a:ext cx="5117317" cy="417327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Rectangle 2">
            <a:extLst>
              <a:ext uri="{FF2B5EF4-FFF2-40B4-BE49-F238E27FC236}">
                <a16:creationId xmlns:a16="http://schemas.microsoft.com/office/drawing/2014/main" id="{FF771CF2-4C5E-14D6-8CDC-129B816A00D2}"/>
              </a:ext>
            </a:extLst>
          </p:cNvPr>
          <p:cNvSpPr>
            <a:spLocks noChangeArrowheads="1"/>
          </p:cNvSpPr>
          <p:nvPr/>
        </p:nvSpPr>
        <p:spPr bwMode="auto">
          <a:xfrm>
            <a:off x="613410" y="1633120"/>
            <a:ext cx="1096518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accent1"/>
                </a:solidFill>
                <a:effectLst/>
                <a:latin typeface="Abadi" panose="020B0604020104020204" pitchFamily="34" charset="0"/>
              </a:rPr>
              <a:t>Data-Driven Insights for Space Missions</a:t>
            </a:r>
            <a:endParaRPr kumimoji="0" lang="en-US" altLang="en-US" sz="1400" b="0" i="0" u="none" strike="noStrike" cap="none" normalizeH="0" baseline="0" dirty="0">
              <a:ln>
                <a:noFill/>
              </a:ln>
              <a:solidFill>
                <a:schemeClr val="accent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The analysis of historical launch data provided valuable insights into </a:t>
            </a:r>
            <a:r>
              <a:rPr kumimoji="0" lang="en-US" altLang="en-US" sz="1400" b="1" i="0" u="none" strike="noStrike" cap="none" normalizeH="0" baseline="0" dirty="0">
                <a:ln>
                  <a:noFill/>
                </a:ln>
                <a:solidFill>
                  <a:schemeClr val="tx1"/>
                </a:solidFill>
                <a:effectLst/>
                <a:latin typeface="Abadi" panose="020B0604020104020204" pitchFamily="34" charset="0"/>
              </a:rPr>
              <a:t>mission success rates, payload impacts, and orbital patterns</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Certain orbits, such as </a:t>
            </a:r>
            <a:r>
              <a:rPr kumimoji="0" lang="en-US" altLang="en-US" sz="1400" b="1" i="0" u="none" strike="noStrike" cap="none" normalizeH="0" baseline="0" dirty="0">
                <a:ln>
                  <a:noFill/>
                </a:ln>
                <a:solidFill>
                  <a:schemeClr val="tx1"/>
                </a:solidFill>
                <a:effectLst/>
                <a:latin typeface="Abadi" panose="020B0604020104020204" pitchFamily="34" charset="0"/>
              </a:rPr>
              <a:t>LEO, ISS, and Polar</a:t>
            </a:r>
            <a:r>
              <a:rPr kumimoji="0" lang="en-US" altLang="en-US" sz="1400" b="0" i="0" u="none" strike="noStrike" cap="none" normalizeH="0" baseline="0" dirty="0">
                <a:ln>
                  <a:noFill/>
                </a:ln>
                <a:solidFill>
                  <a:schemeClr val="tx1"/>
                </a:solidFill>
                <a:effectLst/>
                <a:latin typeface="Abadi" panose="020B0604020104020204" pitchFamily="34" charset="0"/>
              </a:rPr>
              <a:t>, demonstrated higher landing success rates, particularly for heavy payloads.</a:t>
            </a: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accent1"/>
                </a:solidFill>
                <a:effectLst/>
                <a:latin typeface="Abadi" panose="020B0604020104020204" pitchFamily="34" charset="0"/>
              </a:rPr>
              <a:t>Machine Learning Predictions for Mission Success</a:t>
            </a:r>
            <a:endParaRPr kumimoji="0" lang="en-US" altLang="en-US" sz="1400" b="0" i="0" u="none" strike="noStrike" cap="none" normalizeH="0" baseline="0" dirty="0">
              <a:ln>
                <a:noFill/>
              </a:ln>
              <a:solidFill>
                <a:schemeClr val="accent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Predictive models, including </a:t>
            </a:r>
            <a:r>
              <a:rPr kumimoji="0" lang="en-US" altLang="en-US" sz="1400" b="1" i="0" u="none" strike="noStrike" cap="none" normalizeH="0" baseline="0" dirty="0">
                <a:ln>
                  <a:noFill/>
                </a:ln>
                <a:solidFill>
                  <a:schemeClr val="tx1"/>
                </a:solidFill>
                <a:effectLst/>
                <a:latin typeface="Abadi" panose="020B0604020104020204" pitchFamily="34" charset="0"/>
              </a:rPr>
              <a:t>Decision Trees and SVM</a:t>
            </a:r>
            <a:r>
              <a:rPr kumimoji="0" lang="en-US" altLang="en-US" sz="1400" b="0" i="0" u="none" strike="noStrike" cap="none" normalizeH="0" baseline="0" dirty="0">
                <a:ln>
                  <a:noFill/>
                </a:ln>
                <a:solidFill>
                  <a:schemeClr val="tx1"/>
                </a:solidFill>
                <a:effectLst/>
                <a:latin typeface="Abadi" panose="020B0604020104020204" pitchFamily="34" charset="0"/>
              </a:rPr>
              <a:t>, were successfully used to estimate </a:t>
            </a:r>
            <a:r>
              <a:rPr kumimoji="0" lang="en-US" altLang="en-US" sz="1400" b="1" i="0" u="none" strike="noStrike" cap="none" normalizeH="0" baseline="0" dirty="0">
                <a:ln>
                  <a:noFill/>
                </a:ln>
                <a:solidFill>
                  <a:schemeClr val="tx1"/>
                </a:solidFill>
                <a:effectLst/>
                <a:latin typeface="Abadi" panose="020B0604020104020204" pitchFamily="34" charset="0"/>
              </a:rPr>
              <a:t>launch success probabilities</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The best-performing model achieved an </a:t>
            </a:r>
            <a:r>
              <a:rPr kumimoji="0" lang="en-US" altLang="en-US" sz="1400" b="1" i="0" u="none" strike="noStrike" cap="none" normalizeH="0" baseline="0" dirty="0">
                <a:ln>
                  <a:noFill/>
                </a:ln>
                <a:solidFill>
                  <a:schemeClr val="tx1"/>
                </a:solidFill>
                <a:effectLst/>
                <a:latin typeface="Abadi" panose="020B0604020104020204" pitchFamily="34" charset="0"/>
              </a:rPr>
              <a:t>83.33% accuracy</a:t>
            </a:r>
            <a:r>
              <a:rPr kumimoji="0" lang="en-US" altLang="en-US" sz="1400" b="0" i="0" u="none" strike="noStrike" cap="none" normalizeH="0" baseline="0" dirty="0">
                <a:ln>
                  <a:noFill/>
                </a:ln>
                <a:solidFill>
                  <a:schemeClr val="tx1"/>
                </a:solidFill>
                <a:effectLst/>
                <a:latin typeface="Abadi" panose="020B0604020104020204" pitchFamily="34" charset="0"/>
              </a:rPr>
              <a:t>, highlighting the potential of </a:t>
            </a:r>
            <a:r>
              <a:rPr kumimoji="0" lang="en-US" altLang="en-US" sz="1400" b="1" i="0" u="none" strike="noStrike" cap="none" normalizeH="0" baseline="0" dirty="0">
                <a:ln>
                  <a:noFill/>
                </a:ln>
                <a:solidFill>
                  <a:schemeClr val="tx1"/>
                </a:solidFill>
                <a:effectLst/>
                <a:latin typeface="Abadi" panose="020B0604020104020204" pitchFamily="34" charset="0"/>
              </a:rPr>
              <a:t>AI in space mission planning</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accent1"/>
                </a:solidFill>
                <a:effectLst/>
                <a:latin typeface="Abadi" panose="020B0604020104020204" pitchFamily="34" charset="0"/>
              </a:rPr>
              <a:t>Impact of Flight Number and Payload on Success</a:t>
            </a:r>
            <a:endParaRPr kumimoji="0" lang="en-US" altLang="en-US" sz="1400" b="0" i="0" u="none" strike="noStrike" cap="none" normalizeH="0" baseline="0" dirty="0">
              <a:ln>
                <a:noFill/>
              </a:ln>
              <a:solidFill>
                <a:schemeClr val="accent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badi" panose="020B0604020104020204" pitchFamily="34" charset="0"/>
              </a:rPr>
              <a:t>Increased flight numbers correlated with higher success rates in LEO</a:t>
            </a:r>
            <a:r>
              <a:rPr kumimoji="0" lang="en-US" altLang="en-US" sz="1400" b="0" i="0" u="none" strike="noStrike" cap="none" normalizeH="0" baseline="0" dirty="0">
                <a:ln>
                  <a:noFill/>
                </a:ln>
                <a:solidFill>
                  <a:schemeClr val="tx1"/>
                </a:solidFill>
                <a:effectLst/>
                <a:latin typeface="Abadi" panose="020B0604020104020204" pitchFamily="34" charset="0"/>
              </a:rPr>
              <a:t>, suggesting </a:t>
            </a:r>
            <a:r>
              <a:rPr kumimoji="0" lang="en-US" altLang="en-US" sz="1400" b="1" i="0" u="none" strike="noStrike" cap="none" normalizeH="0" baseline="0" dirty="0">
                <a:ln>
                  <a:noFill/>
                </a:ln>
                <a:solidFill>
                  <a:schemeClr val="tx1"/>
                </a:solidFill>
                <a:effectLst/>
                <a:latin typeface="Abadi" panose="020B0604020104020204" pitchFamily="34" charset="0"/>
              </a:rPr>
              <a:t>experience and iterative improvements enhance reliability</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badi" panose="020B0604020104020204" pitchFamily="34" charset="0"/>
              </a:rPr>
              <a:t>GTO launches showed no clear relationship</a:t>
            </a:r>
            <a:r>
              <a:rPr kumimoji="0" lang="en-US" altLang="en-US" sz="1400" b="0" i="0" u="none" strike="noStrike" cap="none" normalizeH="0" baseline="0" dirty="0">
                <a:ln>
                  <a:noFill/>
                </a:ln>
                <a:solidFill>
                  <a:schemeClr val="tx1"/>
                </a:solidFill>
                <a:effectLst/>
                <a:latin typeface="Abadi" panose="020B0604020104020204" pitchFamily="34" charset="0"/>
              </a:rPr>
              <a:t> between flight number and success, likely due to </a:t>
            </a:r>
            <a:r>
              <a:rPr kumimoji="0" lang="en-US" altLang="en-US" sz="1400" b="1" i="0" u="none" strike="noStrike" cap="none" normalizeH="0" baseline="0" dirty="0">
                <a:ln>
                  <a:noFill/>
                </a:ln>
                <a:solidFill>
                  <a:schemeClr val="tx1"/>
                </a:solidFill>
                <a:effectLst/>
                <a:latin typeface="Abadi" panose="020B0604020104020204" pitchFamily="34" charset="0"/>
              </a:rPr>
              <a:t>complex mission requirements</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accent1"/>
                </a:solidFill>
                <a:effectLst/>
                <a:latin typeface="Abadi" panose="020B0604020104020204" pitchFamily="34" charset="0"/>
              </a:rPr>
              <a:t>Technological Advancements in Reusability</a:t>
            </a:r>
            <a:endParaRPr kumimoji="0" lang="en-US" altLang="en-US" sz="1400" b="0" i="0" u="none" strike="noStrike" cap="none" normalizeH="0" baseline="0" dirty="0">
              <a:ln>
                <a:noFill/>
              </a:ln>
              <a:solidFill>
                <a:schemeClr val="accent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Over time, </a:t>
            </a:r>
            <a:r>
              <a:rPr kumimoji="0" lang="en-US" altLang="en-US" sz="1400" b="1" i="0" u="none" strike="noStrike" cap="none" normalizeH="0" baseline="0" dirty="0">
                <a:ln>
                  <a:noFill/>
                </a:ln>
                <a:solidFill>
                  <a:schemeClr val="tx1"/>
                </a:solidFill>
                <a:effectLst/>
                <a:latin typeface="Abadi" panose="020B0604020104020204" pitchFamily="34" charset="0"/>
              </a:rPr>
              <a:t>landing success rates improved significantly</a:t>
            </a:r>
            <a:r>
              <a:rPr kumimoji="0" lang="en-US" altLang="en-US" sz="1400" b="0" i="0" u="none" strike="noStrike" cap="none" normalizeH="0" baseline="0" dirty="0">
                <a:ln>
                  <a:noFill/>
                </a:ln>
                <a:solidFill>
                  <a:schemeClr val="tx1"/>
                </a:solidFill>
                <a:effectLst/>
                <a:latin typeface="Abadi" panose="020B0604020104020204" pitchFamily="34" charset="0"/>
              </a:rPr>
              <a:t> (especially since 2013), showcasing the effectiveness of </a:t>
            </a:r>
            <a:r>
              <a:rPr kumimoji="0" lang="en-US" altLang="en-US" sz="1400" b="1" i="0" u="none" strike="noStrike" cap="none" normalizeH="0" baseline="0" dirty="0">
                <a:ln>
                  <a:noFill/>
                </a:ln>
                <a:solidFill>
                  <a:schemeClr val="tx1"/>
                </a:solidFill>
                <a:effectLst/>
                <a:latin typeface="Abadi" panose="020B0604020104020204" pitchFamily="34" charset="0"/>
              </a:rPr>
              <a:t>booster reusability efforts</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Ground pad landings showed </a:t>
            </a:r>
            <a:r>
              <a:rPr kumimoji="0" lang="en-US" altLang="en-US" sz="1400" b="1" i="0" u="none" strike="noStrike" cap="none" normalizeH="0" baseline="0" dirty="0">
                <a:ln>
                  <a:noFill/>
                </a:ln>
                <a:solidFill>
                  <a:schemeClr val="tx1"/>
                </a:solidFill>
                <a:effectLst/>
                <a:latin typeface="Abadi" panose="020B0604020104020204" pitchFamily="34" charset="0"/>
              </a:rPr>
              <a:t>higher success rates than drone ship recoveries</a:t>
            </a:r>
            <a:r>
              <a:rPr kumimoji="0" lang="en-US" altLang="en-US" sz="1400" b="0" i="0" u="none" strike="noStrike" cap="none" normalizeH="0" baseline="0" dirty="0">
                <a:ln>
                  <a:noFill/>
                </a:ln>
                <a:solidFill>
                  <a:schemeClr val="tx1"/>
                </a:solidFill>
                <a:effectLst/>
                <a:latin typeface="Abadi" panose="020B0604020104020204" pitchFamily="34" charset="0"/>
              </a:rPr>
              <a:t>, indicating better control and stability in land-based landings.</a:t>
            </a:r>
            <a:br>
              <a:rPr kumimoji="0" lang="en-US" altLang="en-US" sz="1400" b="0" i="0" u="none" strike="noStrike" cap="none" normalizeH="0" baseline="0" dirty="0">
                <a:ln>
                  <a:noFill/>
                </a:ln>
                <a:solidFill>
                  <a:schemeClr val="tx1"/>
                </a:solidFill>
                <a:effectLst/>
                <a:latin typeface="Abadi" panose="020B0604020104020204" pitchFamily="34" charset="0"/>
              </a:rPr>
            </a:br>
            <a:endParaRPr kumimoji="0" lang="en-US" altLang="en-US" sz="1400" b="0" i="0" u="none" strike="noStrike" cap="none" normalizeH="0" baseline="0" dirty="0">
              <a:ln>
                <a:noFill/>
              </a:ln>
              <a:solidFill>
                <a:schemeClr val="tx1"/>
              </a:solidFill>
              <a:effectLst/>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accent1"/>
                </a:solidFill>
                <a:effectLst/>
                <a:latin typeface="Abadi" panose="020B0604020104020204" pitchFamily="34" charset="0"/>
              </a:rPr>
              <a:t>Future Applications and Improvements</a:t>
            </a:r>
            <a:endParaRPr kumimoji="0" lang="en-US" altLang="en-US" sz="1400" b="0" i="0" u="none" strike="noStrike" cap="none" normalizeH="0" baseline="0" dirty="0">
              <a:ln>
                <a:noFill/>
              </a:ln>
              <a:solidFill>
                <a:schemeClr val="accent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The findings from this study can aid </a:t>
            </a:r>
            <a:r>
              <a:rPr kumimoji="0" lang="en-US" altLang="en-US" sz="1400" b="1" i="0" u="none" strike="noStrike" cap="none" normalizeH="0" baseline="0" dirty="0">
                <a:ln>
                  <a:noFill/>
                </a:ln>
                <a:solidFill>
                  <a:schemeClr val="tx1"/>
                </a:solidFill>
                <a:effectLst/>
                <a:latin typeface="Abadi" panose="020B0604020104020204" pitchFamily="34" charset="0"/>
              </a:rPr>
              <a:t>future launch strategies, booster reusability planning, and payload deployment decisions</a:t>
            </a:r>
            <a:r>
              <a:rPr kumimoji="0" lang="en-US" altLang="en-US" sz="1400" b="0" i="0" u="none" strike="noStrike" cap="none" normalizeH="0" baseline="0" dirty="0">
                <a:ln>
                  <a:noFill/>
                </a:ln>
                <a:solidFill>
                  <a:schemeClr val="tx1"/>
                </a:solidFill>
                <a:effectLst/>
                <a:latin typeface="Abadi" panose="020B06040201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badi" panose="020B0604020104020204" pitchFamily="34" charset="0"/>
              </a:rPr>
              <a:t>Further improvements in </a:t>
            </a:r>
            <a:r>
              <a:rPr kumimoji="0" lang="en-US" altLang="en-US" sz="1400" b="1" i="0" u="none" strike="noStrike" cap="none" normalizeH="0" baseline="0" dirty="0">
                <a:ln>
                  <a:noFill/>
                </a:ln>
                <a:solidFill>
                  <a:schemeClr val="tx1"/>
                </a:solidFill>
                <a:effectLst/>
                <a:latin typeface="Abadi" panose="020B0604020104020204" pitchFamily="34" charset="0"/>
              </a:rPr>
              <a:t>AI models, real-time data analytics, and launch environment simulations</a:t>
            </a:r>
            <a:r>
              <a:rPr kumimoji="0" lang="en-US" altLang="en-US" sz="1400" b="0" i="0" u="none" strike="noStrike" cap="none" normalizeH="0" baseline="0" dirty="0">
                <a:ln>
                  <a:noFill/>
                </a:ln>
                <a:solidFill>
                  <a:schemeClr val="tx1"/>
                </a:solidFill>
                <a:effectLst/>
                <a:latin typeface="Abadi" panose="020B0604020104020204" pitchFamily="34" charset="0"/>
              </a:rPr>
              <a:t> could enhance mission success predictions.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55762F9E-2B13-26F5-40BD-A91864C20A95}"/>
              </a:ext>
            </a:extLst>
          </p:cNvPr>
          <p:cNvSpPr txBox="1">
            <a:spLocks/>
          </p:cNvSpPr>
          <p:nvPr/>
        </p:nvSpPr>
        <p:spPr>
          <a:xfrm>
            <a:off x="972274" y="1912855"/>
            <a:ext cx="10328035" cy="43673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400" b="1" dirty="0">
                <a:latin typeface="Abadi" panose="020B0604020104020204" pitchFamily="34" charset="0"/>
              </a:rPr>
              <a:t>Problems to Find Answers</a:t>
            </a:r>
          </a:p>
          <a:p>
            <a:pPr>
              <a:buNone/>
            </a:pPr>
            <a:r>
              <a:rPr lang="en-US" sz="2400" dirty="0">
                <a:solidFill>
                  <a:schemeClr val="tx1"/>
                </a:solidFill>
                <a:latin typeface="Abadi" panose="020B0604020104020204" pitchFamily="34" charset="0"/>
              </a:rPr>
              <a:t>This study seeks to answer key questions, including:</a:t>
            </a:r>
          </a:p>
          <a:p>
            <a:pPr>
              <a:buFont typeface="Arial" panose="020B0604020202020204" pitchFamily="34" charset="0"/>
              <a:buChar char="•"/>
            </a:pPr>
            <a:r>
              <a:rPr lang="en-US" sz="2400" dirty="0">
                <a:solidFill>
                  <a:schemeClr val="tx1"/>
                </a:solidFill>
                <a:latin typeface="Abadi" panose="020B0604020104020204" pitchFamily="34" charset="0"/>
              </a:rPr>
              <a:t>Which orbital types have the highest mission success rates?</a:t>
            </a:r>
          </a:p>
          <a:p>
            <a:pPr>
              <a:buFont typeface="Arial" panose="020B0604020202020204" pitchFamily="34" charset="0"/>
              <a:buChar char="•"/>
            </a:pPr>
            <a:r>
              <a:rPr lang="en-US" sz="2400" dirty="0">
                <a:solidFill>
                  <a:schemeClr val="tx1"/>
                </a:solidFill>
                <a:latin typeface="Abadi" panose="020B0604020104020204" pitchFamily="34" charset="0"/>
              </a:rPr>
              <a:t>What factors contribute to mission success or failure?</a:t>
            </a:r>
          </a:p>
          <a:p>
            <a:pPr>
              <a:buFont typeface="Arial" panose="020B0604020202020204" pitchFamily="34" charset="0"/>
              <a:buChar char="•"/>
            </a:pPr>
            <a:r>
              <a:rPr lang="en-US" sz="2400" dirty="0">
                <a:solidFill>
                  <a:schemeClr val="tx1"/>
                </a:solidFill>
                <a:latin typeface="Abadi" panose="020B0604020104020204" pitchFamily="34" charset="0"/>
              </a:rPr>
              <a:t>Can predictive models accurately estimate the likelihood of mission success based on historical data?</a:t>
            </a:r>
          </a:p>
          <a:p>
            <a:pPr marL="0" indent="0">
              <a:buNone/>
            </a:pPr>
            <a:r>
              <a:rPr lang="en-US" sz="2400" dirty="0">
                <a:solidFill>
                  <a:schemeClr val="tx1"/>
                </a:solidFill>
                <a:latin typeface="Abadi" panose="020B0604020104020204" pitchFamily="34" charset="0"/>
              </a:rPr>
              <a:t>By addressing these questions, we aim to provide actionable insights for researchers, space agencies, and private sector companies working in satellite and space mission planning.</a:t>
            </a:r>
          </a:p>
        </p:txBody>
      </p:sp>
    </p:spTree>
    <p:extLst>
      <p:ext uri="{BB962C8B-B14F-4D97-AF65-F5344CB8AC3E}">
        <p14:creationId xmlns:p14="http://schemas.microsoft.com/office/powerpoint/2010/main" val="290217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for the SpaceX launch data was performed using an API, specifically the SpaceX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199" y="1825625"/>
            <a:ext cx="10447411" cy="677545"/>
          </a:xfrm>
          <a:prstGeom prst="rect">
            <a:avLst/>
          </a:prstGeom>
        </p:spPr>
        <p:txBody>
          <a:bodyPr/>
          <a:lstStyle/>
          <a:p>
            <a:pPr>
              <a:lnSpc>
                <a:spcPct val="100000"/>
              </a:lnSpc>
              <a:spcBef>
                <a:spcPts val="1400"/>
              </a:spcBef>
            </a:pPr>
            <a:r>
              <a:rPr lang="en-US" sz="1800" dirty="0">
                <a:effectLst/>
                <a:latin typeface="Calibri" panose="020F0502020204030204" pitchFamily="34" charset="0"/>
                <a:ea typeface="Calibri" panose="020F0502020204030204" pitchFamily="34" charset="0"/>
                <a:cs typeface="Arial" panose="020B0604020202020204" pitchFamily="34" charset="0"/>
              </a:rPr>
              <a:t>Data collection for the SpaceX launch data was performed using an </a:t>
            </a:r>
            <a:r>
              <a:rPr lang="en-US" sz="1800" b="1" dirty="0">
                <a:effectLst/>
                <a:latin typeface="Calibri" panose="020F0502020204030204" pitchFamily="34" charset="0"/>
                <a:ea typeface="Calibri" panose="020F0502020204030204" pitchFamily="34" charset="0"/>
                <a:cs typeface="Arial" panose="020B0604020202020204" pitchFamily="34" charset="0"/>
              </a:rPr>
              <a:t>API</a:t>
            </a:r>
            <a:r>
              <a:rPr lang="en-US" sz="1800" dirty="0">
                <a:effectLst/>
                <a:latin typeface="Calibri" panose="020F0502020204030204" pitchFamily="34" charset="0"/>
                <a:ea typeface="Calibri" panose="020F0502020204030204" pitchFamily="34" charset="0"/>
                <a:cs typeface="Arial" panose="020B0604020202020204" pitchFamily="34" charset="0"/>
              </a:rPr>
              <a:t> (Application Programming Interface), specifically the </a:t>
            </a:r>
            <a:r>
              <a:rPr lang="en-US" sz="1800" b="1" dirty="0">
                <a:effectLst/>
                <a:latin typeface="Calibri" panose="020F0502020204030204" pitchFamily="34" charset="0"/>
                <a:ea typeface="Calibri" panose="020F0502020204030204" pitchFamily="34" charset="0"/>
                <a:cs typeface="Arial" panose="020B0604020202020204" pitchFamily="34" charset="0"/>
              </a:rPr>
              <a:t>SpaceX REST API</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10" name="Diagrama 9">
            <a:extLst>
              <a:ext uri="{FF2B5EF4-FFF2-40B4-BE49-F238E27FC236}">
                <a16:creationId xmlns:a16="http://schemas.microsoft.com/office/drawing/2014/main" id="{5910C7F1-7D8F-75F9-FEF3-F3087B4C6F5B}"/>
              </a:ext>
            </a:extLst>
          </p:cNvPr>
          <p:cNvGraphicFramePr/>
          <p:nvPr>
            <p:extLst>
              <p:ext uri="{D42A27DB-BD31-4B8C-83A1-F6EECF244321}">
                <p14:modId xmlns:p14="http://schemas.microsoft.com/office/powerpoint/2010/main" val="760497898"/>
              </p:ext>
            </p:extLst>
          </p:nvPr>
        </p:nvGraphicFramePr>
        <p:xfrm>
          <a:off x="243840" y="2895599"/>
          <a:ext cx="11755119" cy="2702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576</TotalTime>
  <Words>4520</Words>
  <Application>Microsoft Office PowerPoint</Application>
  <PresentationFormat>Panorámica</PresentationFormat>
  <Paragraphs>447</Paragraphs>
  <Slides>54</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Abadi</vt:lpstr>
      <vt:lpstr>Arial</vt:lpstr>
      <vt:lpstr>Calibri</vt:lpstr>
      <vt:lpstr>IBM Plex Mono SemiBold</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 Belmer Guerrero</cp:lastModifiedBy>
  <cp:revision>224</cp:revision>
  <dcterms:created xsi:type="dcterms:W3CDTF">2021-04-29T18:58:34Z</dcterms:created>
  <dcterms:modified xsi:type="dcterms:W3CDTF">2025-03-25T08:38:46Z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